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71" r:id="rId2"/>
    <p:sldId id="751" r:id="rId3"/>
    <p:sldId id="758" r:id="rId4"/>
    <p:sldId id="794" r:id="rId5"/>
    <p:sldId id="767" r:id="rId6"/>
    <p:sldId id="843" r:id="rId7"/>
    <p:sldId id="874" r:id="rId8"/>
    <p:sldId id="875" r:id="rId9"/>
    <p:sldId id="873" r:id="rId10"/>
    <p:sldId id="816" r:id="rId11"/>
    <p:sldId id="872" r:id="rId12"/>
    <p:sldId id="851" r:id="rId13"/>
    <p:sldId id="820" r:id="rId14"/>
    <p:sldId id="772" r:id="rId15"/>
    <p:sldId id="807" r:id="rId16"/>
    <p:sldId id="850" r:id="rId17"/>
    <p:sldId id="845" r:id="rId18"/>
  </p:sldIdLst>
  <p:sldSz cx="9144000" cy="5143500" type="screen16x9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5759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4D206"/>
    <a:srgbClr val="F5B900"/>
    <a:srgbClr val="FF33CC"/>
    <a:srgbClr val="00CCFF"/>
    <a:srgbClr val="33CCFF"/>
    <a:srgbClr val="000000"/>
    <a:srgbClr val="8EB4E3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829" autoAdjust="0"/>
  </p:normalViewPr>
  <p:slideViewPr>
    <p:cSldViewPr snapToObjects="1">
      <p:cViewPr varScale="1">
        <p:scale>
          <a:sx n="150" d="100"/>
          <a:sy n="150" d="100"/>
        </p:scale>
        <p:origin x="510" y="126"/>
      </p:cViewPr>
      <p:guideLst>
        <p:guide pos="5759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>
      <p:cViewPr varScale="1">
        <p:scale>
          <a:sx n="52" d="100"/>
          <a:sy n="52" d="100"/>
        </p:scale>
        <p:origin x="-2934" y="-84"/>
      </p:cViewPr>
      <p:guideLst>
        <p:guide orient="horz" pos="3110"/>
        <p:guide orient="horz" pos="3127"/>
        <p:guide pos="2141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48284-C91D-444A-98C3-B6FB524212EC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B48866-BC3D-4580-8D2D-B3214F605F2D}">
      <dgm:prSet phldrT="[Text]" custT="1"/>
      <dgm:spPr/>
      <dgm:t>
        <a:bodyPr/>
        <a:lstStyle/>
        <a:p>
          <a:r>
            <a:rPr lang="en-GB" sz="2000" b="1" dirty="0"/>
            <a:t>Bivariate analysis </a:t>
          </a:r>
          <a:r>
            <a:rPr lang="en-GB" sz="2100" dirty="0"/>
            <a:t>(</a:t>
          </a:r>
          <a:r>
            <a:rPr lang="el-GR" sz="2100" b="0" i="1" dirty="0"/>
            <a:t>χ</a:t>
          </a:r>
          <a:r>
            <a:rPr lang="el-GR" sz="2100" b="0" i="0" baseline="30000" dirty="0"/>
            <a:t>2</a:t>
          </a:r>
          <a:r>
            <a:rPr lang="en-GB" sz="2100" b="0" i="0" dirty="0"/>
            <a:t>)</a:t>
          </a:r>
          <a:endParaRPr lang="en-GB" sz="2100" dirty="0"/>
        </a:p>
      </dgm:t>
    </dgm:pt>
    <dgm:pt modelId="{4B503ED9-7FBC-406C-AF8F-6A4BFED6CBF7}" type="parTrans" cxnId="{BBEFE89B-A43E-4C99-AB91-6F815D3A2A4E}">
      <dgm:prSet/>
      <dgm:spPr/>
      <dgm:t>
        <a:bodyPr/>
        <a:lstStyle/>
        <a:p>
          <a:endParaRPr lang="en-GB"/>
        </a:p>
      </dgm:t>
    </dgm:pt>
    <dgm:pt modelId="{BD21B5C7-D93A-4D2B-A54E-1DA5ACF58BF5}" type="sibTrans" cxnId="{BBEFE89B-A43E-4C99-AB91-6F815D3A2A4E}">
      <dgm:prSet/>
      <dgm:spPr/>
      <dgm:t>
        <a:bodyPr/>
        <a:lstStyle/>
        <a:p>
          <a:endParaRPr lang="en-GB"/>
        </a:p>
      </dgm:t>
    </dgm:pt>
    <dgm:pt modelId="{7FB99769-E9F0-40C0-8BDA-A352307A6506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BIC</a:t>
          </a:r>
        </a:p>
        <a:p>
          <a:r>
            <a:rPr lang="en-GB" sz="1700" i="1" dirty="0"/>
            <a:t>k log(n) – 2log(L(</a:t>
          </a:r>
          <a:r>
            <a:rPr lang="el-GR" sz="1700" b="0" i="1" dirty="0"/>
            <a:t>θ̂</a:t>
          </a:r>
          <a:r>
            <a:rPr lang="en-GB" sz="1700" i="1" dirty="0"/>
            <a:t>)</a:t>
          </a:r>
        </a:p>
      </dgm:t>
    </dgm:pt>
    <dgm:pt modelId="{BE387C77-901B-43E5-858B-DA7667686E88}" type="parTrans" cxnId="{DC6FC96A-9481-4891-99D5-AE6808BD2875}">
      <dgm:prSet/>
      <dgm:spPr/>
      <dgm:t>
        <a:bodyPr/>
        <a:lstStyle/>
        <a:p>
          <a:endParaRPr lang="en-GB"/>
        </a:p>
      </dgm:t>
    </dgm:pt>
    <dgm:pt modelId="{FC38FC78-81AE-44A4-919B-5D4236163CF2}" type="sibTrans" cxnId="{DC6FC96A-9481-4891-99D5-AE6808BD2875}">
      <dgm:prSet/>
      <dgm:spPr/>
      <dgm:t>
        <a:bodyPr/>
        <a:lstStyle/>
        <a:p>
          <a:endParaRPr lang="en-GB"/>
        </a:p>
      </dgm:t>
    </dgm:pt>
    <dgm:pt modelId="{8D538B68-CEC3-46ED-B8DC-A10C4E56276D}">
      <dgm:prSet phldrT="[Text]" custT="1"/>
      <dgm:spPr/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GLM analysis </a:t>
          </a:r>
          <a:r>
            <a:rPr lang="en-GB" sz="1700" dirty="0"/>
            <a:t>P(X) = P(Y=1|X)</a:t>
          </a:r>
        </a:p>
      </dgm:t>
    </dgm:pt>
    <dgm:pt modelId="{CAD8B7D7-3CD9-4AAB-A67E-70F185D27CAC}" type="parTrans" cxnId="{13A2BCB8-D588-48C2-B1A5-8B290AE147F3}">
      <dgm:prSet/>
      <dgm:spPr/>
      <dgm:t>
        <a:bodyPr/>
        <a:lstStyle/>
        <a:p>
          <a:endParaRPr lang="en-GB"/>
        </a:p>
      </dgm:t>
    </dgm:pt>
    <dgm:pt modelId="{CF12124E-B8B9-40C5-B07F-B68A8ED761CE}" type="sibTrans" cxnId="{13A2BCB8-D588-48C2-B1A5-8B290AE147F3}">
      <dgm:prSet/>
      <dgm:spPr/>
      <dgm:t>
        <a:bodyPr/>
        <a:lstStyle/>
        <a:p>
          <a:endParaRPr lang="en-GB"/>
        </a:p>
      </dgm:t>
    </dgm:pt>
    <dgm:pt modelId="{5C707C89-1759-437B-B523-EF17DA3785F9}" type="pres">
      <dgm:prSet presAssocID="{81548284-C91D-444A-98C3-B6FB524212EC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4477793-0555-4F68-9F57-978C1B829B5A}" type="pres">
      <dgm:prSet presAssocID="{8D538B68-CEC3-46ED-B8DC-A10C4E56276D}" presName="Accent3" presStyleCnt="0"/>
      <dgm:spPr/>
    </dgm:pt>
    <dgm:pt modelId="{629508B7-FF5B-4D3B-84E7-C152FA96EC95}" type="pres">
      <dgm:prSet presAssocID="{8D538B68-CEC3-46ED-B8DC-A10C4E56276D}" presName="Accent" presStyleLbl="node1" presStyleIdx="0" presStyleCnt="3"/>
      <dgm:spPr/>
    </dgm:pt>
    <dgm:pt modelId="{033DDD6B-EA82-4DA4-AED5-A848C5CDCEDF}" type="pres">
      <dgm:prSet presAssocID="{8D538B68-CEC3-46ED-B8DC-A10C4E56276D}" presName="ParentBackground3" presStyleCnt="0"/>
      <dgm:spPr/>
    </dgm:pt>
    <dgm:pt modelId="{94B675A2-2076-4896-88AC-797FE68F4E7E}" type="pres">
      <dgm:prSet presAssocID="{8D538B68-CEC3-46ED-B8DC-A10C4E56276D}" presName="ParentBackground" presStyleLbl="fgAcc1" presStyleIdx="0" presStyleCnt="3"/>
      <dgm:spPr/>
    </dgm:pt>
    <dgm:pt modelId="{1AD7D2E9-C93C-4DBE-A01A-03461B918E5D}" type="pres">
      <dgm:prSet presAssocID="{8D538B68-CEC3-46ED-B8DC-A10C4E56276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D91CE25-70D7-464F-BF33-94283472612F}" type="pres">
      <dgm:prSet presAssocID="{7FB99769-E9F0-40C0-8BDA-A352307A6506}" presName="Accent2" presStyleCnt="0"/>
      <dgm:spPr/>
    </dgm:pt>
    <dgm:pt modelId="{3DC8B184-6A38-4B5F-AD30-914AC4232A23}" type="pres">
      <dgm:prSet presAssocID="{7FB99769-E9F0-40C0-8BDA-A352307A6506}" presName="Accent" presStyleLbl="node1" presStyleIdx="1" presStyleCnt="3"/>
      <dgm:spPr>
        <a:solidFill>
          <a:srgbClr val="002060"/>
        </a:solidFill>
      </dgm:spPr>
    </dgm:pt>
    <dgm:pt modelId="{3E24B56F-5D1E-4C59-8676-31A773E6680C}" type="pres">
      <dgm:prSet presAssocID="{7FB99769-E9F0-40C0-8BDA-A352307A6506}" presName="ParentBackground2" presStyleCnt="0"/>
      <dgm:spPr/>
    </dgm:pt>
    <dgm:pt modelId="{E1DA4777-0659-4AC2-BF10-E1FA21D8203E}" type="pres">
      <dgm:prSet presAssocID="{7FB99769-E9F0-40C0-8BDA-A352307A6506}" presName="ParentBackground" presStyleLbl="fgAcc1" presStyleIdx="1" presStyleCnt="3"/>
      <dgm:spPr/>
    </dgm:pt>
    <dgm:pt modelId="{04D5542D-001D-488B-AD5D-D57724A1FC4C}" type="pres">
      <dgm:prSet presAssocID="{7FB99769-E9F0-40C0-8BDA-A352307A650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22F68FA-709B-481A-B49F-E4366FD79341}" type="pres">
      <dgm:prSet presAssocID="{6BB48866-BC3D-4580-8D2D-B3214F605F2D}" presName="Accent1" presStyleCnt="0"/>
      <dgm:spPr/>
    </dgm:pt>
    <dgm:pt modelId="{54C3272E-5B81-4527-B9FE-D26CB6312DE8}" type="pres">
      <dgm:prSet presAssocID="{6BB48866-BC3D-4580-8D2D-B3214F605F2D}" presName="Accent" presStyleLbl="node1" presStyleIdx="2" presStyleCnt="3"/>
      <dgm:spPr>
        <a:solidFill>
          <a:srgbClr val="002060"/>
        </a:solidFill>
      </dgm:spPr>
    </dgm:pt>
    <dgm:pt modelId="{670D1EFD-4578-4537-9558-BD781355BB41}" type="pres">
      <dgm:prSet presAssocID="{6BB48866-BC3D-4580-8D2D-B3214F605F2D}" presName="ParentBackground1" presStyleCnt="0"/>
      <dgm:spPr/>
    </dgm:pt>
    <dgm:pt modelId="{A0134C10-DF63-49FA-802E-DDA6BE6493DD}" type="pres">
      <dgm:prSet presAssocID="{6BB48866-BC3D-4580-8D2D-B3214F605F2D}" presName="ParentBackground" presStyleLbl="fgAcc1" presStyleIdx="2" presStyleCnt="3"/>
      <dgm:spPr/>
    </dgm:pt>
    <dgm:pt modelId="{E2E2E88F-E573-41A8-87C6-8525361D2612}" type="pres">
      <dgm:prSet presAssocID="{6BB48866-BC3D-4580-8D2D-B3214F605F2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E139D18-5348-4F28-B473-9C1430E6E5D8}" type="presOf" srcId="{7FB99769-E9F0-40C0-8BDA-A352307A6506}" destId="{04D5542D-001D-488B-AD5D-D57724A1FC4C}" srcOrd="1" destOrd="0" presId="urn:microsoft.com/office/officeart/2011/layout/CircleProcess"/>
    <dgm:cxn modelId="{A8340562-4E17-488C-B366-4A52A98914E2}" type="presOf" srcId="{81548284-C91D-444A-98C3-B6FB524212EC}" destId="{5C707C89-1759-437B-B523-EF17DA3785F9}" srcOrd="0" destOrd="0" presId="urn:microsoft.com/office/officeart/2011/layout/CircleProcess"/>
    <dgm:cxn modelId="{DC6FC96A-9481-4891-99D5-AE6808BD2875}" srcId="{81548284-C91D-444A-98C3-B6FB524212EC}" destId="{7FB99769-E9F0-40C0-8BDA-A352307A6506}" srcOrd="1" destOrd="0" parTransId="{BE387C77-901B-43E5-858B-DA7667686E88}" sibTransId="{FC38FC78-81AE-44A4-919B-5D4236163CF2}"/>
    <dgm:cxn modelId="{B1124954-DB99-4F6B-92D2-804E3624F22B}" type="presOf" srcId="{6BB48866-BC3D-4580-8D2D-B3214F605F2D}" destId="{A0134C10-DF63-49FA-802E-DDA6BE6493DD}" srcOrd="0" destOrd="0" presId="urn:microsoft.com/office/officeart/2011/layout/CircleProcess"/>
    <dgm:cxn modelId="{BBEFE89B-A43E-4C99-AB91-6F815D3A2A4E}" srcId="{81548284-C91D-444A-98C3-B6FB524212EC}" destId="{6BB48866-BC3D-4580-8D2D-B3214F605F2D}" srcOrd="0" destOrd="0" parTransId="{4B503ED9-7FBC-406C-AF8F-6A4BFED6CBF7}" sibTransId="{BD21B5C7-D93A-4D2B-A54E-1DA5ACF58BF5}"/>
    <dgm:cxn modelId="{286A7AAC-83D1-4875-8E29-F3E806CC1DEF}" type="presOf" srcId="{6BB48866-BC3D-4580-8D2D-B3214F605F2D}" destId="{E2E2E88F-E573-41A8-87C6-8525361D2612}" srcOrd="1" destOrd="0" presId="urn:microsoft.com/office/officeart/2011/layout/CircleProcess"/>
    <dgm:cxn modelId="{DE8AE0AD-7B6C-4CFF-9439-60CF4669813E}" type="presOf" srcId="{8D538B68-CEC3-46ED-B8DC-A10C4E56276D}" destId="{94B675A2-2076-4896-88AC-797FE68F4E7E}" srcOrd="0" destOrd="0" presId="urn:microsoft.com/office/officeart/2011/layout/CircleProcess"/>
    <dgm:cxn modelId="{13A2BCB8-D588-48C2-B1A5-8B290AE147F3}" srcId="{81548284-C91D-444A-98C3-B6FB524212EC}" destId="{8D538B68-CEC3-46ED-B8DC-A10C4E56276D}" srcOrd="2" destOrd="0" parTransId="{CAD8B7D7-3CD9-4AAB-A67E-70F185D27CAC}" sibTransId="{CF12124E-B8B9-40C5-B07F-B68A8ED761CE}"/>
    <dgm:cxn modelId="{95C67ADA-CC37-46F0-AF3C-B8E6238EA2F4}" type="presOf" srcId="{8D538B68-CEC3-46ED-B8DC-A10C4E56276D}" destId="{1AD7D2E9-C93C-4DBE-A01A-03461B918E5D}" srcOrd="1" destOrd="0" presId="urn:microsoft.com/office/officeart/2011/layout/CircleProcess"/>
    <dgm:cxn modelId="{A0088DFB-CCEB-4DA2-9DF0-E6FAC828DB63}" type="presOf" srcId="{7FB99769-E9F0-40C0-8BDA-A352307A6506}" destId="{E1DA4777-0659-4AC2-BF10-E1FA21D8203E}" srcOrd="0" destOrd="0" presId="urn:microsoft.com/office/officeart/2011/layout/CircleProcess"/>
    <dgm:cxn modelId="{23F90A76-0279-4B8A-8D8E-B8A498766D9A}" type="presParOf" srcId="{5C707C89-1759-437B-B523-EF17DA3785F9}" destId="{44477793-0555-4F68-9F57-978C1B829B5A}" srcOrd="0" destOrd="0" presId="urn:microsoft.com/office/officeart/2011/layout/CircleProcess"/>
    <dgm:cxn modelId="{9AAF353C-49C5-4295-9DB0-114ED470C088}" type="presParOf" srcId="{44477793-0555-4F68-9F57-978C1B829B5A}" destId="{629508B7-FF5B-4D3B-84E7-C152FA96EC95}" srcOrd="0" destOrd="0" presId="urn:microsoft.com/office/officeart/2011/layout/CircleProcess"/>
    <dgm:cxn modelId="{5DC8F67C-2862-497E-8EB1-933971AF2D79}" type="presParOf" srcId="{5C707C89-1759-437B-B523-EF17DA3785F9}" destId="{033DDD6B-EA82-4DA4-AED5-A848C5CDCEDF}" srcOrd="1" destOrd="0" presId="urn:microsoft.com/office/officeart/2011/layout/CircleProcess"/>
    <dgm:cxn modelId="{9CB0B8A2-2570-46D2-B8CB-4683435600B3}" type="presParOf" srcId="{033DDD6B-EA82-4DA4-AED5-A848C5CDCEDF}" destId="{94B675A2-2076-4896-88AC-797FE68F4E7E}" srcOrd="0" destOrd="0" presId="urn:microsoft.com/office/officeart/2011/layout/CircleProcess"/>
    <dgm:cxn modelId="{5B6BF1E3-2828-4114-8A9C-D822F891638D}" type="presParOf" srcId="{5C707C89-1759-437B-B523-EF17DA3785F9}" destId="{1AD7D2E9-C93C-4DBE-A01A-03461B918E5D}" srcOrd="2" destOrd="0" presId="urn:microsoft.com/office/officeart/2011/layout/CircleProcess"/>
    <dgm:cxn modelId="{F7969BA8-7954-4456-96AF-B3A6AE9FFD6F}" type="presParOf" srcId="{5C707C89-1759-437B-B523-EF17DA3785F9}" destId="{2D91CE25-70D7-464F-BF33-94283472612F}" srcOrd="3" destOrd="0" presId="urn:microsoft.com/office/officeart/2011/layout/CircleProcess"/>
    <dgm:cxn modelId="{3248F0F6-AA85-45C0-A3F3-C0DDD1A81711}" type="presParOf" srcId="{2D91CE25-70D7-464F-BF33-94283472612F}" destId="{3DC8B184-6A38-4B5F-AD30-914AC4232A23}" srcOrd="0" destOrd="0" presId="urn:microsoft.com/office/officeart/2011/layout/CircleProcess"/>
    <dgm:cxn modelId="{6EE6E71F-E057-4719-8C0B-92F8FEB7F3DB}" type="presParOf" srcId="{5C707C89-1759-437B-B523-EF17DA3785F9}" destId="{3E24B56F-5D1E-4C59-8676-31A773E6680C}" srcOrd="4" destOrd="0" presId="urn:microsoft.com/office/officeart/2011/layout/CircleProcess"/>
    <dgm:cxn modelId="{BD584C4E-415F-43AF-A52A-E85C41EC0095}" type="presParOf" srcId="{3E24B56F-5D1E-4C59-8676-31A773E6680C}" destId="{E1DA4777-0659-4AC2-BF10-E1FA21D8203E}" srcOrd="0" destOrd="0" presId="urn:microsoft.com/office/officeart/2011/layout/CircleProcess"/>
    <dgm:cxn modelId="{1DB625E6-7840-413D-BC37-91782723BD16}" type="presParOf" srcId="{5C707C89-1759-437B-B523-EF17DA3785F9}" destId="{04D5542D-001D-488B-AD5D-D57724A1FC4C}" srcOrd="5" destOrd="0" presId="urn:microsoft.com/office/officeart/2011/layout/CircleProcess"/>
    <dgm:cxn modelId="{42589545-E69B-4F22-9F42-516F91DDF7D3}" type="presParOf" srcId="{5C707C89-1759-437B-B523-EF17DA3785F9}" destId="{622F68FA-709B-481A-B49F-E4366FD79341}" srcOrd="6" destOrd="0" presId="urn:microsoft.com/office/officeart/2011/layout/CircleProcess"/>
    <dgm:cxn modelId="{A4D7E3F0-8171-4161-A921-762C03843877}" type="presParOf" srcId="{622F68FA-709B-481A-B49F-E4366FD79341}" destId="{54C3272E-5B81-4527-B9FE-D26CB6312DE8}" srcOrd="0" destOrd="0" presId="urn:microsoft.com/office/officeart/2011/layout/CircleProcess"/>
    <dgm:cxn modelId="{D10BF5DC-210F-470A-9BB6-17FB3A129529}" type="presParOf" srcId="{5C707C89-1759-437B-B523-EF17DA3785F9}" destId="{670D1EFD-4578-4537-9558-BD781355BB41}" srcOrd="7" destOrd="0" presId="urn:microsoft.com/office/officeart/2011/layout/CircleProcess"/>
    <dgm:cxn modelId="{C0D45C58-2BB5-4ADD-8DAF-303A8B461795}" type="presParOf" srcId="{670D1EFD-4578-4537-9558-BD781355BB41}" destId="{A0134C10-DF63-49FA-802E-DDA6BE6493DD}" srcOrd="0" destOrd="0" presId="urn:microsoft.com/office/officeart/2011/layout/CircleProcess"/>
    <dgm:cxn modelId="{C3896A36-EBEF-4BB5-8270-7F6FAF4A52F8}" type="presParOf" srcId="{5C707C89-1759-437B-B523-EF17DA3785F9}" destId="{E2E2E88F-E573-41A8-87C6-8525361D2612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508B7-FF5B-4D3B-84E7-C152FA96EC95}">
      <dsp:nvSpPr>
        <dsp:cNvPr id="0" name=""/>
        <dsp:cNvSpPr/>
      </dsp:nvSpPr>
      <dsp:spPr>
        <a:xfrm>
          <a:off x="3488523" y="1011900"/>
          <a:ext cx="1521755" cy="1522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675A2-2076-4896-88AC-797FE68F4E7E}">
      <dsp:nvSpPr>
        <dsp:cNvPr id="0" name=""/>
        <dsp:cNvSpPr/>
      </dsp:nvSpPr>
      <dsp:spPr>
        <a:xfrm>
          <a:off x="3539050" y="1062643"/>
          <a:ext cx="1420701" cy="14205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GLM analysis </a:t>
          </a:r>
          <a:r>
            <a:rPr lang="en-GB" sz="1700" kern="1200" dirty="0"/>
            <a:t>P(X) = P(Y=1|X)</a:t>
          </a:r>
        </a:p>
      </dsp:txBody>
      <dsp:txXfrm>
        <a:off x="3742148" y="1265617"/>
        <a:ext cx="1014503" cy="1014602"/>
      </dsp:txXfrm>
    </dsp:sp>
    <dsp:sp modelId="{3DC8B184-6A38-4B5F-AD30-914AC4232A23}">
      <dsp:nvSpPr>
        <dsp:cNvPr id="0" name=""/>
        <dsp:cNvSpPr/>
      </dsp:nvSpPr>
      <dsp:spPr>
        <a:xfrm rot="2700000">
          <a:off x="1917578" y="1013740"/>
          <a:ext cx="1518089" cy="1518089"/>
        </a:xfrm>
        <a:prstGeom prst="teardrop">
          <a:avLst>
            <a:gd name="adj" fmla="val 10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A4777-0659-4AC2-BF10-E1FA21D8203E}">
      <dsp:nvSpPr>
        <dsp:cNvPr id="0" name=""/>
        <dsp:cNvSpPr/>
      </dsp:nvSpPr>
      <dsp:spPr>
        <a:xfrm>
          <a:off x="1966272" y="1062643"/>
          <a:ext cx="1420701" cy="14205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BIC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i="1" kern="1200" dirty="0"/>
            <a:t>k log(n) – 2log(L(</a:t>
          </a:r>
          <a:r>
            <a:rPr lang="el-GR" sz="1700" b="0" i="1" kern="1200" dirty="0"/>
            <a:t>θ̂</a:t>
          </a:r>
          <a:r>
            <a:rPr lang="en-GB" sz="1700" i="1" kern="1200" dirty="0"/>
            <a:t>)</a:t>
          </a:r>
        </a:p>
      </dsp:txBody>
      <dsp:txXfrm>
        <a:off x="2169371" y="1265617"/>
        <a:ext cx="1014503" cy="1014602"/>
      </dsp:txXfrm>
    </dsp:sp>
    <dsp:sp modelId="{54C3272E-5B81-4527-B9FE-D26CB6312DE8}">
      <dsp:nvSpPr>
        <dsp:cNvPr id="0" name=""/>
        <dsp:cNvSpPr/>
      </dsp:nvSpPr>
      <dsp:spPr>
        <a:xfrm rot="2700000">
          <a:off x="344800" y="1013740"/>
          <a:ext cx="1518089" cy="1518089"/>
        </a:xfrm>
        <a:prstGeom prst="teardrop">
          <a:avLst>
            <a:gd name="adj" fmla="val 10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34C10-DF63-49FA-802E-DDA6BE6493DD}">
      <dsp:nvSpPr>
        <dsp:cNvPr id="0" name=""/>
        <dsp:cNvSpPr/>
      </dsp:nvSpPr>
      <dsp:spPr>
        <a:xfrm>
          <a:off x="393494" y="1062643"/>
          <a:ext cx="1420701" cy="142054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Bivariate analysis </a:t>
          </a:r>
          <a:r>
            <a:rPr lang="en-GB" sz="2100" kern="1200" dirty="0"/>
            <a:t>(</a:t>
          </a:r>
          <a:r>
            <a:rPr lang="el-GR" sz="2100" b="0" i="1" kern="1200" dirty="0"/>
            <a:t>χ</a:t>
          </a:r>
          <a:r>
            <a:rPr lang="el-GR" sz="2100" b="0" i="0" kern="1200" baseline="30000" dirty="0"/>
            <a:t>2</a:t>
          </a:r>
          <a:r>
            <a:rPr lang="en-GB" sz="2100" b="0" i="0" kern="1200" dirty="0"/>
            <a:t>)</a:t>
          </a:r>
          <a:endParaRPr lang="en-GB" sz="2100" kern="1200" dirty="0"/>
        </a:p>
      </dsp:txBody>
      <dsp:txXfrm>
        <a:off x="596593" y="1265617"/>
        <a:ext cx="1014503" cy="1014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A17257-CA03-431F-8D30-BDACA84C7617}" type="datetimeFigureOut">
              <a:rPr lang="de-DE"/>
              <a:pPr>
                <a:defRPr/>
              </a:pPr>
              <a:t>23.07.2024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D68DC9-DF42-47CD-90B9-1DF2577844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883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62F08-9FA9-41F0-A592-5688C355751C}" type="datetimeFigureOut">
              <a:rPr lang="de-DE"/>
              <a:pPr>
                <a:defRPr/>
              </a:pPr>
              <a:t>23.07.2024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552FB8-8564-433C-9647-B4BFB41BC5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926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Organigramm</a:t>
            </a:r>
            <a:r>
              <a:rPr lang="de-DE" baseline="0" dirty="0"/>
              <a:t> </a:t>
            </a:r>
            <a:r>
              <a:rPr lang="de-DE" baseline="0" dirty="0">
                <a:sym typeface="Wingdings" panose="05000000000000000000" pitchFamily="2" charset="2"/>
              </a:rPr>
              <a:t> wie kommt Struktur klarer raus?</a:t>
            </a:r>
          </a:p>
          <a:p>
            <a:endParaRPr lang="de-DE" baseline="0" dirty="0">
              <a:sym typeface="Wingdings" panose="05000000000000000000" pitchFamily="2" charset="2"/>
            </a:endParaRPr>
          </a:p>
          <a:p>
            <a:r>
              <a:rPr lang="de-DE" baseline="0" dirty="0">
                <a:sym typeface="Wingdings" panose="05000000000000000000" pitchFamily="2" charset="2"/>
              </a:rPr>
              <a:t>Skizzieren: F-Runde, Kompetenzzentren, Projekte (didaktisch, fachlich), Stabstellen (</a:t>
            </a:r>
            <a:r>
              <a:rPr lang="de-DE" baseline="0" dirty="0" err="1">
                <a:sym typeface="Wingdings" panose="05000000000000000000" pitchFamily="2" charset="2"/>
              </a:rPr>
              <a:t>Melly</a:t>
            </a:r>
            <a:r>
              <a:rPr lang="de-DE" baseline="0" dirty="0">
                <a:sym typeface="Wingdings" panose="05000000000000000000" pitchFamily="2" charset="2"/>
              </a:rPr>
              <a:t> Brigitte), Geschäftsführer UNESCO und Assistenz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734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4E638-2FF6-48BC-A56E-EDD0E464B15E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8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https://www.qoctor.com.au/malaria/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98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https://www.qoctor.com.au/malaria/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59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City level variation – Burden masking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01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039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City level variation – Burden masking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1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City level variation – Burden masking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07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2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52FB8-8564-433C-9647-B4BFB41BC5D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91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6444771" y="4878671"/>
            <a:ext cx="5334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002060"/>
                </a:solidFill>
              </a:defRPr>
            </a:lvl1pPr>
          </a:lstStyle>
          <a:p>
            <a:fld id="{443F66D3-5469-4332-8E32-72D185292B5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1535113" y="115491"/>
            <a:ext cx="7486651" cy="296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50084780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1320935" y="104858"/>
            <a:ext cx="7622821" cy="296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2400" b="0">
                <a:solidFill>
                  <a:srgbClr val="F5B900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41656582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Star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4469716E-BB86-CA19-C689-D271C276C72F}"/>
              </a:ext>
            </a:extLst>
          </p:cNvPr>
          <p:cNvSpPr/>
          <p:nvPr userDrawn="1"/>
        </p:nvSpPr>
        <p:spPr>
          <a:xfrm>
            <a:off x="0" y="1"/>
            <a:ext cx="9144000" cy="674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 marL="0" marR="0" indent="0" algn="ct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Teller, weiß enthält.&#10;&#10;Automatisch generierte Beschreibung">
            <a:extLst>
              <a:ext uri="{FF2B5EF4-FFF2-40B4-BE49-F238E27FC236}">
                <a16:creationId xmlns:a16="http://schemas.microsoft.com/office/drawing/2014/main" id="{FFD30E02-5943-47BF-A01D-843FBDC05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-450" y="1"/>
            <a:ext cx="1417274" cy="1257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A90307B-AEFF-ADBE-153A-7E23B47CE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7CF90-194C-47DC-ADC6-15F703D6651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47746A1-F822-56CE-FEB9-519004BBF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31000" y="81000"/>
            <a:ext cx="2210472" cy="513000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5F66D6A-5F94-F058-9C59-390DDF206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0931" y="81000"/>
            <a:ext cx="3350419" cy="513000"/>
          </a:xfrm>
        </p:spPr>
        <p:txBody>
          <a:bodyPr lIns="0" tIns="36000" rIns="0" bIns="36000" anchor="ctr" anchorCtr="0">
            <a:normAutofit/>
          </a:bodyPr>
          <a:lstStyle>
            <a:lvl1pPr marL="0" indent="0">
              <a:buNone/>
              <a:defRPr sz="900" b="0">
                <a:solidFill>
                  <a:srgbClr val="252653"/>
                </a:solidFill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de-DE" dirty="0"/>
              <a:t>Ort, Datum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0B19AA-800D-B092-AED3-AFFB508B4F0B}"/>
              </a:ext>
            </a:extLst>
          </p:cNvPr>
          <p:cNvSpPr/>
          <p:nvPr userDrawn="1"/>
        </p:nvSpPr>
        <p:spPr>
          <a:xfrm>
            <a:off x="8415337" y="675001"/>
            <a:ext cx="728663" cy="195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509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339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7"/>
          <p:cNvSpPr>
            <a:spLocks noChangeShapeType="1"/>
          </p:cNvSpPr>
          <p:nvPr userDrawn="1"/>
        </p:nvSpPr>
        <p:spPr bwMode="auto">
          <a:xfrm flipV="1">
            <a:off x="101601" y="4581350"/>
            <a:ext cx="7092000" cy="2"/>
          </a:xfrm>
          <a:prstGeom prst="line">
            <a:avLst/>
          </a:prstGeom>
          <a:noFill/>
          <a:ln w="28575">
            <a:solidFill>
              <a:srgbClr val="2021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30" name="Textfeld 22"/>
          <p:cNvSpPr txBox="1">
            <a:spLocks noChangeArrowheads="1"/>
          </p:cNvSpPr>
          <p:nvPr userDrawn="1"/>
        </p:nvSpPr>
        <p:spPr bwMode="auto">
          <a:xfrm>
            <a:off x="71400" y="4720580"/>
            <a:ext cx="630084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altLang="de-DE" sz="1100" b="1" spc="0" baseline="0" dirty="0">
                <a:solidFill>
                  <a:srgbClr val="002060"/>
                </a:solidFill>
                <a:latin typeface="+mn-lt"/>
              </a:rPr>
              <a:t>Titel Präsentation  </a:t>
            </a:r>
            <a:r>
              <a:rPr lang="de-DE" altLang="de-DE" sz="1100" b="0" spc="0" baseline="0" dirty="0">
                <a:solidFill>
                  <a:srgbClr val="002060"/>
                </a:solidFill>
                <a:latin typeface="+mn-lt"/>
              </a:rPr>
              <a:t>|  Vortragende/r </a:t>
            </a:r>
            <a:endParaRPr lang="de-DE" altLang="de-DE" sz="1100" spc="0" baseline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972114" y="586245"/>
            <a:ext cx="899526" cy="1852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de-DE" dirty="0">
              <a:cs typeface="+mn-cs"/>
            </a:endParaRP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1377262" y="501474"/>
            <a:ext cx="7596000" cy="0"/>
          </a:xfrm>
          <a:prstGeom prst="line">
            <a:avLst/>
          </a:prstGeom>
          <a:noFill/>
          <a:ln w="28575">
            <a:solidFill>
              <a:srgbClr val="2021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169" y="4374241"/>
            <a:ext cx="1726431" cy="7524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7" y="133375"/>
            <a:ext cx="1226814" cy="638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ransition spd="slow">
    <p:strips dir="rd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70DB41-B9B2-4DDD-BDA7-6561216C8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" r="357"/>
          <a:stretch/>
        </p:blipFill>
        <p:spPr>
          <a:xfrm>
            <a:off x="0" y="702093"/>
            <a:ext cx="9144900" cy="4468500"/>
          </a:xfrm>
          <a:prstGeom prst="rect">
            <a:avLst/>
          </a:prstGeom>
        </p:spPr>
      </p:pic>
      <p:pic>
        <p:nvPicPr>
          <p:cNvPr id="2" name="Grafik 1" descr="Ein Bild, das Teller, weiß enthält.&#10;&#10;Automatisch generierte Beschreibung">
            <a:extLst>
              <a:ext uri="{FF2B5EF4-FFF2-40B4-BE49-F238E27FC236}">
                <a16:creationId xmlns:a16="http://schemas.microsoft.com/office/drawing/2014/main" id="{7F276299-DF57-4F18-844A-9B48AA854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-450" y="1"/>
            <a:ext cx="1417274" cy="1257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E6F108-C707-480E-9F9C-72D11B80E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3419" y="3664527"/>
            <a:ext cx="2230582" cy="1478973"/>
          </a:xfrm>
          <a:prstGeom prst="rect">
            <a:avLst/>
          </a:prstGeom>
        </p:spPr>
      </p:pic>
      <p:sp>
        <p:nvSpPr>
          <p:cNvPr id="6" name="Untertitel">
            <a:extLst>
              <a:ext uri="{FF2B5EF4-FFF2-40B4-BE49-F238E27FC236}">
                <a16:creationId xmlns:a16="http://schemas.microsoft.com/office/drawing/2014/main" id="{6B7253E9-1912-4712-84C5-7840A77D43F6}"/>
              </a:ext>
            </a:extLst>
          </p:cNvPr>
          <p:cNvSpPr txBox="1">
            <a:spLocks/>
          </p:cNvSpPr>
          <p:nvPr/>
        </p:nvSpPr>
        <p:spPr>
          <a:xfrm>
            <a:off x="7957544" y="4763042"/>
            <a:ext cx="1039307" cy="237069"/>
          </a:xfrm>
          <a:prstGeom prst="rect">
            <a:avLst/>
          </a:prstGeom>
        </p:spPr>
        <p:txBody>
          <a:bodyPr lIns="0" tIns="27000" rIns="0" bIns="2700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6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r>
              <a:rPr lang="de-DE" sz="1350" b="1" dirty="0"/>
              <a:t>www.rgeo.de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6A1594B-406C-127B-4D17-EF8CB1FB9B76}"/>
              </a:ext>
            </a:extLst>
          </p:cNvPr>
          <p:cNvSpPr txBox="1"/>
          <p:nvPr/>
        </p:nvSpPr>
        <p:spPr>
          <a:xfrm>
            <a:off x="394154" y="4578377"/>
            <a:ext cx="463408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spAutoFit/>
          </a:bodyPr>
          <a:lstStyle/>
          <a:p>
            <a:pPr defTabSz="685800" fontAlgn="auto">
              <a:spcBef>
                <a:spcPts val="0"/>
              </a:spcBef>
            </a:pPr>
            <a:r>
              <a:rPr lang="de-DE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Pädagogische Hochschule Heidelberg</a:t>
            </a:r>
          </a:p>
          <a:p>
            <a:pPr>
              <a:spcAft>
                <a:spcPts val="900"/>
              </a:spcAft>
            </a:pPr>
            <a:r>
              <a:rPr lang="de-DE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Abteilung Geographie | Research Group </a:t>
            </a:r>
            <a:r>
              <a:rPr lang="de-DE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DE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Earth Observation – </a:t>
            </a:r>
            <a:r>
              <a:rPr lang="de-DE" sz="1350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E3C6872C-6118-A611-3EFB-FF1ADCC0BE16}"/>
              </a:ext>
            </a:extLst>
          </p:cNvPr>
          <p:cNvSpPr txBox="1">
            <a:spLocks/>
          </p:cNvSpPr>
          <p:nvPr/>
        </p:nvSpPr>
        <p:spPr>
          <a:xfrm>
            <a:off x="392686" y="2221974"/>
            <a:ext cx="4860000" cy="808441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txBody>
          <a:bodyPr wrap="none" lIns="135000" tIns="0" rIns="135000" bIns="0" anchor="ctr" anchorCtr="0"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kern="1200">
                <a:solidFill>
                  <a:srgbClr val="25265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DE" sz="1600" dirty="0"/>
              <a:t>Unequal Scene and Health Inequality in Rapidly </a:t>
            </a:r>
          </a:p>
          <a:p>
            <a:pPr>
              <a:lnSpc>
                <a:spcPct val="100000"/>
              </a:lnSpc>
            </a:pPr>
            <a:r>
              <a:rPr lang="en-DE" sz="1600" dirty="0"/>
              <a:t>Growing City of Akure: The Nigerian Reality. </a:t>
            </a:r>
            <a:endParaRPr lang="de-DE" sz="160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05860B-0638-EB5E-E249-C652631F78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1892" y="81000"/>
            <a:ext cx="5234959" cy="513000"/>
          </a:xfrm>
        </p:spPr>
        <p:txBody>
          <a:bodyPr>
            <a:normAutofit/>
          </a:bodyPr>
          <a:lstStyle/>
          <a:p>
            <a:r>
              <a:rPr lang="en-DE" sz="1200" dirty="0"/>
              <a:t>International Medical Geography Symposium (IMGS). Atlanta, 18th July 2024</a:t>
            </a:r>
            <a:endParaRPr lang="de-DE" sz="1200" dirty="0"/>
          </a:p>
        </p:txBody>
      </p:sp>
      <p:sp>
        <p:nvSpPr>
          <p:cNvPr id="7" name="Untertitel">
            <a:extLst>
              <a:ext uri="{FF2B5EF4-FFF2-40B4-BE49-F238E27FC236}">
                <a16:creationId xmlns:a16="http://schemas.microsoft.com/office/drawing/2014/main" id="{ACF11243-A707-A108-3047-51494D12E729}"/>
              </a:ext>
            </a:extLst>
          </p:cNvPr>
          <p:cNvSpPr txBox="1">
            <a:spLocks/>
          </p:cNvSpPr>
          <p:nvPr/>
        </p:nvSpPr>
        <p:spPr>
          <a:xfrm>
            <a:off x="392686" y="3030801"/>
            <a:ext cx="4860000" cy="407292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txBody>
          <a:bodyPr lIns="135000" tIns="0" rIns="135000" bIns="0" anchor="ctr" anchorCtr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6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rgbClr val="25265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9pPr>
          </a:lstStyle>
          <a:p>
            <a:r>
              <a:rPr lang="en-DE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Heidelberg University and Heidelberg University of Education, Germany.</a:t>
            </a:r>
            <a:endParaRPr lang="de-DE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75494B8-21C3-2613-8D41-E019E59F21A9}"/>
              </a:ext>
            </a:extLst>
          </p:cNvPr>
          <p:cNvSpPr/>
          <p:nvPr/>
        </p:nvSpPr>
        <p:spPr>
          <a:xfrm>
            <a:off x="392686" y="3438479"/>
            <a:ext cx="4860000" cy="540000"/>
          </a:xfrm>
          <a:prstGeom prst="rect">
            <a:avLst/>
          </a:prstGeom>
          <a:solidFill>
            <a:schemeClr val="accent1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ctr"/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Taye BAYODE, Alexander SIEGMUND &amp; </a:t>
            </a:r>
            <a:r>
              <a:rPr lang="en-DE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Olumuyiwa</a:t>
            </a:r>
            <a:r>
              <a:rPr lang="en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AKINBAMIJO</a:t>
            </a:r>
            <a:endParaRPr lang="de-DE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Related image">
            <a:extLst>
              <a:ext uri="{FF2B5EF4-FFF2-40B4-BE49-F238E27FC236}">
                <a16:creationId xmlns:a16="http://schemas.microsoft.com/office/drawing/2014/main" id="{9127BD0B-B8CD-44FD-A431-B1582A1D7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6139587" y="4317080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331933EF-DA63-401C-9A47-BAC1581A9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544" y="49959"/>
            <a:ext cx="6544159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DE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Land Cover classification between 1984 and 2023. </a:t>
            </a:r>
            <a:endParaRPr lang="de-DE" altLang="de-DE" sz="2400" b="1" dirty="0">
              <a:solidFill>
                <a:srgbClr val="F3B70B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 descr="A green and red map&#10;&#10;Description automatically generated">
            <a:extLst>
              <a:ext uri="{FF2B5EF4-FFF2-40B4-BE49-F238E27FC236}">
                <a16:creationId xmlns:a16="http://schemas.microsoft.com/office/drawing/2014/main" id="{66865BD7-144E-9E33-097E-641605D8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2" y="770155"/>
            <a:ext cx="7768414" cy="3601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BA4243-4B82-2BBD-8F94-F82DB659A42E}"/>
              </a:ext>
            </a:extLst>
          </p:cNvPr>
          <p:cNvSpPr txBox="1"/>
          <p:nvPr/>
        </p:nvSpPr>
        <p:spPr>
          <a:xfrm>
            <a:off x="714533" y="504295"/>
            <a:ext cx="617035" cy="177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5" name="Textfeld 11">
            <a:extLst>
              <a:ext uri="{FF2B5EF4-FFF2-40B4-BE49-F238E27FC236}">
                <a16:creationId xmlns:a16="http://schemas.microsoft.com/office/drawing/2014/main" id="{9C316AF9-DB5C-36B7-2956-F0F96DE873E8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1462430465"/>
      </p:ext>
    </p:extLst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915267F-3D2D-4B65-B514-B5385E10B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84" y="49959"/>
            <a:ext cx="7443787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DE" altLang="de-DE" sz="2400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Conventional to Contemporary </a:t>
            </a:r>
            <a:r>
              <a:rPr lang="de-DE" altLang="de-DE" sz="2400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Statistical Method</a:t>
            </a:r>
            <a:endParaRPr lang="de-DE" altLang="de-DE" sz="2400" b="1" dirty="0">
              <a:solidFill>
                <a:srgbClr val="F3B70B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8" descr="Related image">
            <a:extLst>
              <a:ext uri="{FF2B5EF4-FFF2-40B4-BE49-F238E27FC236}">
                <a16:creationId xmlns:a16="http://schemas.microsoft.com/office/drawing/2014/main" id="{9127BD0B-B8CD-44FD-A431-B1582A1D7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6139587" y="4317080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C90800-BC1D-438C-A36F-A41D6CA65327}"/>
              </a:ext>
            </a:extLst>
          </p:cNvPr>
          <p:cNvGraphicFramePr/>
          <p:nvPr/>
        </p:nvGraphicFramePr>
        <p:xfrm>
          <a:off x="1936460" y="681498"/>
          <a:ext cx="5040672" cy="354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4220387-908A-485C-964C-23A28D83835D}"/>
              </a:ext>
            </a:extLst>
          </p:cNvPr>
          <p:cNvSpPr txBox="1"/>
          <p:nvPr/>
        </p:nvSpPr>
        <p:spPr>
          <a:xfrm>
            <a:off x="291650" y="1030894"/>
            <a:ext cx="162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Exploratory model 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88476-DBB0-47CA-B11D-15D10F4F52E6}"/>
              </a:ext>
            </a:extLst>
          </p:cNvPr>
          <p:cNvSpPr txBox="1"/>
          <p:nvPr/>
        </p:nvSpPr>
        <p:spPr>
          <a:xfrm>
            <a:off x="3846400" y="3683397"/>
            <a:ext cx="206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Model selection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9E33F-456C-428D-90BC-E0A0A13E9E6E}"/>
              </a:ext>
            </a:extLst>
          </p:cNvPr>
          <p:cNvSpPr txBox="1"/>
          <p:nvPr/>
        </p:nvSpPr>
        <p:spPr>
          <a:xfrm>
            <a:off x="7720105" y="1030894"/>
            <a:ext cx="200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Parameter estimation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F673061-2DBF-49EB-84CC-E0B2487B556A}"/>
              </a:ext>
            </a:extLst>
          </p:cNvPr>
          <p:cNvSpPr/>
          <p:nvPr/>
        </p:nvSpPr>
        <p:spPr>
          <a:xfrm>
            <a:off x="4572000" y="3339696"/>
            <a:ext cx="180024" cy="3693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88781A23-F4CE-4489-85EA-5B6FF473381B}"/>
              </a:ext>
            </a:extLst>
          </p:cNvPr>
          <p:cNvSpPr/>
          <p:nvPr/>
        </p:nvSpPr>
        <p:spPr>
          <a:xfrm rot="8671133">
            <a:off x="6994803" y="1756971"/>
            <a:ext cx="573708" cy="2172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A464B53-5EDC-4165-8095-2C516E1731B4}"/>
              </a:ext>
            </a:extLst>
          </p:cNvPr>
          <p:cNvSpPr/>
          <p:nvPr/>
        </p:nvSpPr>
        <p:spPr>
          <a:xfrm rot="1758167">
            <a:off x="1814758" y="1757118"/>
            <a:ext cx="515792" cy="216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1">
            <a:extLst>
              <a:ext uri="{FF2B5EF4-FFF2-40B4-BE49-F238E27FC236}">
                <a16:creationId xmlns:a16="http://schemas.microsoft.com/office/drawing/2014/main" id="{476B32AE-99B1-A89A-D970-482368871040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133107327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53AC-F44F-BED9-F63D-B63728C1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88" y="88009"/>
            <a:ext cx="1868102" cy="376173"/>
          </a:xfrm>
        </p:spPr>
        <p:txBody>
          <a:bodyPr/>
          <a:lstStyle/>
          <a:p>
            <a:r>
              <a:rPr lang="en-DE" dirty="0"/>
              <a:t>MBG Results</a:t>
            </a: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B6225849-E826-6CAD-B89C-7F71E5CA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75" y="713787"/>
            <a:ext cx="3267217" cy="3592755"/>
          </a:xfrm>
          <a:prstGeom prst="rect">
            <a:avLst/>
          </a:prstGeom>
        </p:spPr>
      </p:pic>
      <p:pic>
        <p:nvPicPr>
          <p:cNvPr id="7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F0CA2665-4E88-2DC1-90CB-01BE2538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lated image">
            <a:extLst>
              <a:ext uri="{FF2B5EF4-FFF2-40B4-BE49-F238E27FC236}">
                <a16:creationId xmlns:a16="http://schemas.microsoft.com/office/drawing/2014/main" id="{D32AED47-F164-AEE1-D97C-5F8FC02F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53FCAA3A-1AA9-6D85-4839-03D2CB39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215" y="623638"/>
            <a:ext cx="3340265" cy="3796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FD706F-148A-8CD6-4888-7C2CB9F2A404}"/>
                  </a:ext>
                </a:extLst>
              </p:cNvPr>
              <p:cNvSpPr txBox="1"/>
              <p:nvPr/>
            </p:nvSpPr>
            <p:spPr>
              <a:xfrm>
                <a:off x="285138" y="4266064"/>
                <a:ext cx="454707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DE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EP (</a:t>
                </a:r>
                <a14:m>
                  <m:oMath xmlns:m="http://schemas.openxmlformats.org/officeDocument/2006/math">
                    <m:r>
                      <a:rPr lang="en-DE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𝒳</m:t>
                    </m:r>
                  </m:oMath>
                </a14:m>
                <a:r>
                  <a:rPr lang="en-DE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 = Probability [</a:t>
                </a:r>
                <a14:m>
                  <m:oMath xmlns:m="http://schemas.openxmlformats.org/officeDocument/2006/math">
                    <m:r>
                      <a:rPr lang="en-DE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𝒫</m:t>
                    </m:r>
                    <m:r>
                      <a:rPr lang="en-DE" sz="1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DE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𝒳</m:t>
                    </m:r>
                    <m:r>
                      <a:rPr lang="en-DE" sz="1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DE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&gt; </a:t>
                </a:r>
                <a14:m>
                  <m:oMath xmlns:m="http://schemas.openxmlformats.org/officeDocument/2006/math">
                    <m:r>
                      <a:rPr lang="en-DE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𝓉</m:t>
                    </m:r>
                  </m:oMath>
                </a14:m>
                <a:r>
                  <a:rPr lang="en-DE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sz="1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 </m:t>
                    </m:r>
                    <m:sSub>
                      <m:sSubPr>
                        <m:ctrlPr>
                          <a:rPr lang="en-DE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DE" sz="1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a:rPr lang="en-DE" sz="1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DE" sz="1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,…., </m:t>
                    </m:r>
                    <m:sSub>
                      <m:sSubPr>
                        <m:ctrlPr>
                          <a:rPr lang="en-DE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DE" sz="1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DE" sz="1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DE" sz="1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]. </a:t>
                </a:r>
                <a:endParaRPr lang="en-DE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FD706F-148A-8CD6-4888-7C2CB9F2A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8" y="4266064"/>
                <a:ext cx="4547077" cy="307777"/>
              </a:xfrm>
              <a:prstGeom prst="rect">
                <a:avLst/>
              </a:prstGeom>
              <a:blipFill>
                <a:blip r:embed="rId6"/>
                <a:stretch>
                  <a:fillRect l="-402" t="-6000" b="-18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11">
            <a:extLst>
              <a:ext uri="{FF2B5EF4-FFF2-40B4-BE49-F238E27FC236}">
                <a16:creationId xmlns:a16="http://schemas.microsoft.com/office/drawing/2014/main" id="{DFFAB2D0-FDB5-9688-54E4-5E5DAA6A5890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1834673171"/>
      </p:ext>
    </p:extLst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Related image">
            <a:extLst>
              <a:ext uri="{FF2B5EF4-FFF2-40B4-BE49-F238E27FC236}">
                <a16:creationId xmlns:a16="http://schemas.microsoft.com/office/drawing/2014/main" id="{9127BD0B-B8CD-44FD-A431-B1582A1D7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6139587" y="4317080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331933EF-DA63-401C-9A47-BAC1581A9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544" y="49959"/>
            <a:ext cx="2223583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GB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ANOVA Results</a:t>
            </a:r>
            <a:endParaRPr lang="de-DE" altLang="de-DE" sz="2400" b="1" dirty="0">
              <a:solidFill>
                <a:srgbClr val="F3B70B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 descr="A diagram of different sizes and shapes&#10;&#10;Description automatically generated">
            <a:extLst>
              <a:ext uri="{FF2B5EF4-FFF2-40B4-BE49-F238E27FC236}">
                <a16:creationId xmlns:a16="http://schemas.microsoft.com/office/drawing/2014/main" id="{8E2F19B0-84F1-BA7C-D2ED-60F4001F2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34" t="11500" r="2625" b="3747"/>
          <a:stretch/>
        </p:blipFill>
        <p:spPr>
          <a:xfrm>
            <a:off x="1061532" y="771510"/>
            <a:ext cx="6642629" cy="3459189"/>
          </a:xfrm>
          <a:prstGeom prst="rect">
            <a:avLst/>
          </a:prstGeom>
        </p:spPr>
      </p:pic>
      <p:sp>
        <p:nvSpPr>
          <p:cNvPr id="3" name="Textfeld 11">
            <a:extLst>
              <a:ext uri="{FF2B5EF4-FFF2-40B4-BE49-F238E27FC236}">
                <a16:creationId xmlns:a16="http://schemas.microsoft.com/office/drawing/2014/main" id="{0CAE1C05-D08E-7D80-4F67-2926BA20A633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  <p:sp>
        <p:nvSpPr>
          <p:cNvPr id="2" name="AutoShape 2" descr="International Medical Geography Symposium (IMGS) 2024 (14-July 19, 2024):  Welcome · IMGS 2024 Conference Management System (Indico)">
            <a:extLst>
              <a:ext uri="{FF2B5EF4-FFF2-40B4-BE49-F238E27FC236}">
                <a16:creationId xmlns:a16="http://schemas.microsoft.com/office/drawing/2014/main" id="{C7AF0185-0164-483B-16D7-7CB64ACE1B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0828553"/>
      </p:ext>
    </p:extLst>
  </p:cSld>
  <p:clrMapOvr>
    <a:masterClrMapping/>
  </p:clrMapOvr>
  <p:transition spd="slow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>
            <a:extLst>
              <a:ext uri="{FF2B5EF4-FFF2-40B4-BE49-F238E27FC236}">
                <a16:creationId xmlns:a16="http://schemas.microsoft.com/office/drawing/2014/main" id="{724AC98B-4180-4FF0-A677-BBC944D1F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556" y="88340"/>
            <a:ext cx="2763655" cy="340333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DE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Research l</a:t>
            </a:r>
            <a:r>
              <a:rPr lang="de-DE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imitations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6A299-1274-49E2-9C3C-38632447D019}"/>
              </a:ext>
            </a:extLst>
          </p:cNvPr>
          <p:cNvSpPr txBox="1"/>
          <p:nvPr/>
        </p:nvSpPr>
        <p:spPr>
          <a:xfrm>
            <a:off x="431448" y="1511689"/>
            <a:ext cx="5760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Cross-sectional approach</a:t>
            </a:r>
          </a:p>
          <a:p>
            <a:pPr marL="342900" indent="-342900">
              <a:buFont typeface="+mj-lt"/>
              <a:buAutoNum type="alphaLcPeriod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7DB27-98F0-47C5-A160-314AF40A599F}"/>
              </a:ext>
            </a:extLst>
          </p:cNvPr>
          <p:cNvSpPr txBox="1"/>
          <p:nvPr/>
        </p:nvSpPr>
        <p:spPr>
          <a:xfrm>
            <a:off x="431448" y="1973354"/>
            <a:ext cx="538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Recall 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CFD39-6F05-4CEC-8DD6-241AC7380854}"/>
              </a:ext>
            </a:extLst>
          </p:cNvPr>
          <p:cNvSpPr txBox="1"/>
          <p:nvPr/>
        </p:nvSpPr>
        <p:spPr>
          <a:xfrm>
            <a:off x="431448" y="2378110"/>
            <a:ext cx="519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B900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Place of residence</a:t>
            </a:r>
          </a:p>
        </p:txBody>
      </p:sp>
      <p:pic>
        <p:nvPicPr>
          <p:cNvPr id="12" name="Picture 11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D03A5D50-D3A7-4DE0-A0A8-EE21AE45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485" y="936566"/>
            <a:ext cx="3844118" cy="2883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4D6EEE-4D91-44DF-9B4C-FEAD75D28F09}"/>
              </a:ext>
            </a:extLst>
          </p:cNvPr>
          <p:cNvSpPr txBox="1"/>
          <p:nvPr/>
        </p:nvSpPr>
        <p:spPr>
          <a:xfrm>
            <a:off x="433309" y="2818290"/>
            <a:ext cx="519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B900"/>
              </a:buClr>
              <a:buSzPct val="140000"/>
              <a:buFont typeface="Arial" panose="020B0604020202020204" pitchFamily="34" charset="0"/>
              <a:buChar char="•"/>
            </a:pPr>
            <a:r>
              <a:rPr lang="en-DE" dirty="0">
                <a:solidFill>
                  <a:srgbClr val="002060"/>
                </a:solidFill>
              </a:rPr>
              <a:t>Paucity and type of data 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041691A3-64BE-B34A-3321-F6F9E725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lated image">
            <a:extLst>
              <a:ext uri="{FF2B5EF4-FFF2-40B4-BE49-F238E27FC236}">
                <a16:creationId xmlns:a16="http://schemas.microsoft.com/office/drawing/2014/main" id="{EB3C115F-7B99-7B09-572E-EE6F620E3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11">
            <a:extLst>
              <a:ext uri="{FF2B5EF4-FFF2-40B4-BE49-F238E27FC236}">
                <a16:creationId xmlns:a16="http://schemas.microsoft.com/office/drawing/2014/main" id="{A0E1BFEA-E39C-D274-DC9E-7C8D3B8D9696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4002137209"/>
      </p:ext>
    </p:extLst>
  </p:cSld>
  <p:clrMapOvr>
    <a:masterClrMapping/>
  </p:clrMapOvr>
  <p:transition spd="slow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>
            <a:extLst>
              <a:ext uri="{FF2B5EF4-FFF2-40B4-BE49-F238E27FC236}">
                <a16:creationId xmlns:a16="http://schemas.microsoft.com/office/drawing/2014/main" id="{724AC98B-4180-4FF0-A677-BBC944D1F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556" y="44226"/>
            <a:ext cx="2583631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de-DE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Recommendations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41848-2A93-46D1-8147-49497A010342}"/>
              </a:ext>
            </a:extLst>
          </p:cNvPr>
          <p:cNvSpPr txBox="1"/>
          <p:nvPr/>
        </p:nvSpPr>
        <p:spPr>
          <a:xfrm>
            <a:off x="37410" y="1904527"/>
            <a:ext cx="53891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B900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2060"/>
                </a:solidFill>
              </a:rPr>
              <a:t>Spatial planner should not be perceived as pseudo-health experts, but De-facto health professionals.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F5BF8-AD5C-457D-8B86-32AA6E85BB86}"/>
              </a:ext>
            </a:extLst>
          </p:cNvPr>
          <p:cNvSpPr txBox="1"/>
          <p:nvPr/>
        </p:nvSpPr>
        <p:spPr>
          <a:xfrm>
            <a:off x="39454" y="1132157"/>
            <a:ext cx="51239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40000"/>
              <a:buFont typeface="Arial" panose="020B0604020202020204" pitchFamily="34" charset="0"/>
              <a:buChar char="•"/>
            </a:pPr>
            <a:r>
              <a:rPr lang="en-DE" sz="1700" dirty="0">
                <a:solidFill>
                  <a:srgbClr val="002060"/>
                </a:solidFill>
              </a:rPr>
              <a:t>The concept of sustainability should guide the inception and develo</a:t>
            </a:r>
            <a:r>
              <a:rPr lang="en-GB" sz="1700" dirty="0">
                <a:solidFill>
                  <a:srgbClr val="002060"/>
                </a:solidFill>
              </a:rPr>
              <a:t>p</a:t>
            </a:r>
            <a:r>
              <a:rPr lang="en-DE" sz="1700" dirty="0">
                <a:solidFill>
                  <a:srgbClr val="002060"/>
                </a:solidFill>
              </a:rPr>
              <a:t>ment of cities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70082-6D14-4120-8E82-2C75D68C261D}"/>
              </a:ext>
            </a:extLst>
          </p:cNvPr>
          <p:cNvSpPr txBox="1"/>
          <p:nvPr/>
        </p:nvSpPr>
        <p:spPr>
          <a:xfrm>
            <a:off x="26133" y="3354307"/>
            <a:ext cx="53891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B900"/>
              </a:buClr>
              <a:buSzPct val="140000"/>
              <a:buFont typeface="Arial" panose="020B0604020202020204" pitchFamily="34" charset="0"/>
              <a:buChar char="•"/>
            </a:pPr>
            <a:r>
              <a:rPr lang="en-DE" sz="1700" dirty="0">
                <a:solidFill>
                  <a:srgbClr val="002060"/>
                </a:solidFill>
              </a:rPr>
              <a:t>Decentralisation of local services</a:t>
            </a:r>
            <a:endParaRPr lang="en-GB" sz="1700" dirty="0">
              <a:solidFill>
                <a:srgbClr val="002060"/>
              </a:solidFill>
            </a:endParaRPr>
          </a:p>
        </p:txBody>
      </p:sp>
      <p:pic>
        <p:nvPicPr>
          <p:cNvPr id="2" name="Picture 1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26F5EA6F-2017-6833-EA64-C8E1A772D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485" y="936566"/>
            <a:ext cx="3844118" cy="2883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5F0A1-7A22-3137-7B85-4683A6D3B03B}"/>
              </a:ext>
            </a:extLst>
          </p:cNvPr>
          <p:cNvSpPr txBox="1"/>
          <p:nvPr/>
        </p:nvSpPr>
        <p:spPr>
          <a:xfrm>
            <a:off x="37410" y="2623421"/>
            <a:ext cx="48974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B900"/>
              </a:buClr>
              <a:buSzPct val="140000"/>
              <a:buFont typeface="Arial" panose="020B0604020202020204" pitchFamily="34" charset="0"/>
              <a:buChar char="•"/>
            </a:pPr>
            <a:r>
              <a:rPr lang="en-DE" sz="1700" dirty="0">
                <a:solidFill>
                  <a:srgbClr val="002060"/>
                </a:solidFill>
              </a:rPr>
              <a:t>Urban development regulation to curb urban sprawl in Akure</a:t>
            </a:r>
            <a:endParaRPr lang="en-GB" sz="1700" dirty="0">
              <a:solidFill>
                <a:srgbClr val="002060"/>
              </a:solidFill>
            </a:endParaRPr>
          </a:p>
        </p:txBody>
      </p:sp>
      <p:pic>
        <p:nvPicPr>
          <p:cNvPr id="6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DCFDA242-2F9E-85DB-B119-7E4C32D9F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lated image">
            <a:extLst>
              <a:ext uri="{FF2B5EF4-FFF2-40B4-BE49-F238E27FC236}">
                <a16:creationId xmlns:a16="http://schemas.microsoft.com/office/drawing/2014/main" id="{38AEB30C-414C-4A2A-BE92-21B76E43A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11">
            <a:extLst>
              <a:ext uri="{FF2B5EF4-FFF2-40B4-BE49-F238E27FC236}">
                <a16:creationId xmlns:a16="http://schemas.microsoft.com/office/drawing/2014/main" id="{F1D8A1A2-CC3E-A2BF-E65C-9C9198861A31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2635818181"/>
      </p:ext>
    </p:extLst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Related image">
            <a:extLst>
              <a:ext uri="{FF2B5EF4-FFF2-40B4-BE49-F238E27FC236}">
                <a16:creationId xmlns:a16="http://schemas.microsoft.com/office/drawing/2014/main" id="{6345D228-41BC-5F5E-3ADC-8E8743591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1E800C89-B67B-4C3A-BDFB-164F0422C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4948"/>
          <a:stretch/>
        </p:blipFill>
        <p:spPr>
          <a:xfrm>
            <a:off x="451336" y="918150"/>
            <a:ext cx="2979928" cy="2351299"/>
          </a:xfrm>
          <a:prstGeom prst="rect">
            <a:avLst/>
          </a:prstGeom>
        </p:spPr>
      </p:pic>
      <p:pic>
        <p:nvPicPr>
          <p:cNvPr id="15" name="Picture 14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264578DC-BB35-42D6-90C0-E7030E480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90" r="3009" b="14710"/>
          <a:stretch/>
        </p:blipFill>
        <p:spPr>
          <a:xfrm>
            <a:off x="3699295" y="2061918"/>
            <a:ext cx="2880384" cy="2303138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2E89898E-67C7-4E24-9906-77AC44990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590" y="35073"/>
            <a:ext cx="2493619" cy="340333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DE" altLang="de-DE" sz="2400" b="1" dirty="0">
                <a:solidFill>
                  <a:srgbClr val="F3B70B"/>
                </a:solidFill>
                <a:latin typeface="+mn-lt"/>
                <a:cs typeface="Arial" panose="020B0604020202020204" pitchFamily="34" charset="0"/>
              </a:rPr>
              <a:t>Acknowledgment</a:t>
            </a:r>
            <a:endParaRPr lang="de-DE" altLang="de-DE" sz="2400" b="1" dirty="0">
              <a:solidFill>
                <a:srgbClr val="F3B70B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4" descr="Harris Geospatial Solutions">
            <a:extLst>
              <a:ext uri="{FF2B5EF4-FFF2-40B4-BE49-F238E27FC236}">
                <a16:creationId xmlns:a16="http://schemas.microsoft.com/office/drawing/2014/main" id="{56D1B520-BB4A-1174-6F91-C38F7A35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0" y="3820153"/>
            <a:ext cx="16573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8FA41FEC-1340-255F-109C-AE6C7302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10" y="676759"/>
            <a:ext cx="1957323" cy="14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9239141F-671B-238C-7F4F-AA07C6C5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1">
            <a:extLst>
              <a:ext uri="{FF2B5EF4-FFF2-40B4-BE49-F238E27FC236}">
                <a16:creationId xmlns:a16="http://schemas.microsoft.com/office/drawing/2014/main" id="{35D967A7-F05E-BC0D-E766-42A848B26808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1771095565"/>
      </p:ext>
    </p:extLst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upload.wikimedia.org/wikipedia/commons/a/a2/Sundarban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"/>
          <a:stretch/>
        </p:blipFill>
        <p:spPr bwMode="auto">
          <a:xfrm rot="5400000">
            <a:off x="2013520" y="-2032136"/>
            <a:ext cx="5143499" cy="920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-27808" y="4497997"/>
            <a:ext cx="9144000" cy="64441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871640" y="58457"/>
            <a:ext cx="7444400" cy="2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de-DE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9883" y="62047"/>
            <a:ext cx="1651733" cy="2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defRPr/>
            </a:pPr>
            <a:endParaRPr lang="de-DE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-27808" y="-13396"/>
            <a:ext cx="9155112" cy="65478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9" name="Picture 15" descr="PH_Heidelberg_rgeo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884" y="4564749"/>
            <a:ext cx="127217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 1" descr="HCE-Logo-1_Schnitt.jpg">
            <a:extLst>
              <a:ext uri="{FF2B5EF4-FFF2-40B4-BE49-F238E27FC236}">
                <a16:creationId xmlns:a16="http://schemas.microsoft.com/office/drawing/2014/main" id="{37A321D9-A0B9-4C80-A1BF-D9FB9D901E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2444" y="4564749"/>
            <a:ext cx="114343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4C3745-6A36-402D-9A12-9364C0C7A86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045" y="1002150"/>
            <a:ext cx="1992111" cy="792000"/>
          </a:xfrm>
          <a:prstGeom prst="rect">
            <a:avLst/>
          </a:prstGeom>
          <a:solidFill>
            <a:srgbClr val="FFFFFF">
              <a:alpha val="74902"/>
            </a:srgbClr>
          </a:solidFill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B9AAAD3-CEE8-4840-91A9-B7ABE41F7D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3" y="4494407"/>
            <a:ext cx="1245779" cy="64800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00683F44-463F-582D-E22B-A7AC908A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9" y="4696041"/>
            <a:ext cx="8964488" cy="2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DE" sz="1400" dirty="0">
                <a:solidFill>
                  <a:srgbClr val="002060"/>
                </a:solidFill>
              </a:rPr>
              <a:t>Atlanta</a:t>
            </a:r>
            <a:r>
              <a:rPr lang="de-DE" sz="1400" dirty="0">
                <a:solidFill>
                  <a:srgbClr val="002060"/>
                </a:solidFill>
              </a:rPr>
              <a:t>, </a:t>
            </a:r>
            <a:r>
              <a:rPr lang="en-DE" sz="1400" dirty="0">
                <a:solidFill>
                  <a:srgbClr val="002060"/>
                </a:solidFill>
              </a:rPr>
              <a:t>18th</a:t>
            </a:r>
            <a:r>
              <a:rPr lang="de-DE" sz="1400" dirty="0">
                <a:solidFill>
                  <a:srgbClr val="002060"/>
                </a:solidFill>
              </a:rPr>
              <a:t>.</a:t>
            </a:r>
            <a:r>
              <a:rPr lang="en-DE" sz="1400" dirty="0">
                <a:solidFill>
                  <a:srgbClr val="002060"/>
                </a:solidFill>
              </a:rPr>
              <a:t> July, </a:t>
            </a:r>
            <a:r>
              <a:rPr lang="de-DE" sz="1400" dirty="0">
                <a:solidFill>
                  <a:srgbClr val="002060"/>
                </a:solidFill>
              </a:rPr>
              <a:t>202</a:t>
            </a:r>
            <a:r>
              <a:rPr lang="en-DE" sz="1400" dirty="0">
                <a:solidFill>
                  <a:srgbClr val="002060"/>
                </a:solidFill>
              </a:rPr>
              <a:t>4</a:t>
            </a:r>
            <a:endParaRPr lang="de-DE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85662"/>
      </p:ext>
    </p:extLst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41556" y="49959"/>
            <a:ext cx="1143439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de-DE" altLang="de-DE" sz="2400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Outline</a:t>
            </a:r>
            <a:endParaRPr lang="de-DE" altLang="de-DE" sz="2400" b="1" dirty="0">
              <a:solidFill>
                <a:srgbClr val="F3B70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84391-E074-A234-10B2-DF00A45DFB2E}"/>
              </a:ext>
            </a:extLst>
          </p:cNvPr>
          <p:cNvSpPr txBox="1"/>
          <p:nvPr/>
        </p:nvSpPr>
        <p:spPr>
          <a:xfrm>
            <a:off x="540434" y="1124404"/>
            <a:ext cx="279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Wingdings" panose="05000000000000000000" pitchFamily="2" charset="2"/>
              <a:buChar char="q"/>
            </a:pPr>
            <a:r>
              <a:rPr lang="en-GB" dirty="0"/>
              <a:t>Introduction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FEF876-28BC-C623-0A6E-825D2130A609}"/>
              </a:ext>
            </a:extLst>
          </p:cNvPr>
          <p:cNvSpPr txBox="1"/>
          <p:nvPr/>
        </p:nvSpPr>
        <p:spPr>
          <a:xfrm>
            <a:off x="525173" y="1632059"/>
            <a:ext cx="279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Wingdings" panose="05000000000000000000" pitchFamily="2" charset="2"/>
              <a:buChar char="q"/>
            </a:pPr>
            <a:r>
              <a:rPr lang="en-DE" dirty="0"/>
              <a:t>Materials and Methods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38D88-8883-26A3-CF2B-52D7BE9800A3}"/>
              </a:ext>
            </a:extLst>
          </p:cNvPr>
          <p:cNvSpPr txBox="1"/>
          <p:nvPr/>
        </p:nvSpPr>
        <p:spPr>
          <a:xfrm>
            <a:off x="523754" y="2165270"/>
            <a:ext cx="469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Wingdings" panose="05000000000000000000" pitchFamily="2" charset="2"/>
              <a:buChar char="q"/>
            </a:pPr>
            <a:r>
              <a:rPr lang="en-DE" dirty="0"/>
              <a:t>Results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80126-9C30-C842-EBC8-D36248AD502A}"/>
              </a:ext>
            </a:extLst>
          </p:cNvPr>
          <p:cNvSpPr txBox="1"/>
          <p:nvPr/>
        </p:nvSpPr>
        <p:spPr>
          <a:xfrm>
            <a:off x="1072605" y="2646757"/>
            <a:ext cx="469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DE" dirty="0"/>
              <a:t>Research limitations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26E2A-4DCD-40E0-F50D-6889BB26A963}"/>
              </a:ext>
            </a:extLst>
          </p:cNvPr>
          <p:cNvSpPr txBox="1"/>
          <p:nvPr/>
        </p:nvSpPr>
        <p:spPr>
          <a:xfrm>
            <a:off x="1121069" y="3177247"/>
            <a:ext cx="469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DE" dirty="0"/>
              <a:t>Recommendations</a:t>
            </a:r>
            <a:endParaRPr lang="en-GB" dirty="0"/>
          </a:p>
        </p:txBody>
      </p:sp>
      <p:sp>
        <p:nvSpPr>
          <p:cNvPr id="2" name="Textfeld 11">
            <a:extLst>
              <a:ext uri="{FF2B5EF4-FFF2-40B4-BE49-F238E27FC236}">
                <a16:creationId xmlns:a16="http://schemas.microsoft.com/office/drawing/2014/main" id="{5CBAFC75-1E1F-0D07-159A-742053054A1E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  <p:pic>
        <p:nvPicPr>
          <p:cNvPr id="11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5C50F46E-F1A1-C9CE-BF86-787BBAC1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>
            <a:extLst>
              <a:ext uri="{FF2B5EF4-FFF2-40B4-BE49-F238E27FC236}">
                <a16:creationId xmlns:a16="http://schemas.microsoft.com/office/drawing/2014/main" id="{C46146FF-E45A-232E-F9AE-F20E3568F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61778"/>
      </p:ext>
    </p:extLst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Related image">
            <a:extLst>
              <a:ext uri="{FF2B5EF4-FFF2-40B4-BE49-F238E27FC236}">
                <a16:creationId xmlns:a16="http://schemas.microsoft.com/office/drawing/2014/main" id="{9127BD0B-B8CD-44FD-A431-B1582A1D7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6239427" y="4383414"/>
            <a:ext cx="1122696" cy="7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11">
            <a:extLst>
              <a:ext uri="{FF2B5EF4-FFF2-40B4-BE49-F238E27FC236}">
                <a16:creationId xmlns:a16="http://schemas.microsoft.com/office/drawing/2014/main" id="{45195B9C-4059-4467-99BD-4CDF12D7A8FD}"/>
              </a:ext>
            </a:extLst>
          </p:cNvPr>
          <p:cNvSpPr txBox="1"/>
          <p:nvPr/>
        </p:nvSpPr>
        <p:spPr>
          <a:xfrm>
            <a:off x="136777" y="4748841"/>
            <a:ext cx="586669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Dept. of Geography </a:t>
            </a:r>
            <a:r>
              <a:rPr lang="en-US" sz="900" dirty="0">
                <a:solidFill>
                  <a:srgbClr val="002060"/>
                </a:solidFill>
              </a:rPr>
              <a:t>–</a:t>
            </a:r>
            <a:r>
              <a:rPr lang="de-DE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Research Group of Earth Observation (</a:t>
            </a:r>
            <a:r>
              <a:rPr lang="en-US" sz="1000" baseline="30000" dirty="0" err="1">
                <a:solidFill>
                  <a:srgbClr val="002060"/>
                </a:solidFill>
              </a:rPr>
              <a:t>r</a:t>
            </a:r>
            <a:r>
              <a:rPr lang="en-US" sz="1000" dirty="0" err="1">
                <a:solidFill>
                  <a:srgbClr val="002060"/>
                </a:solidFill>
              </a:rPr>
              <a:t>geo</a:t>
            </a:r>
            <a:r>
              <a:rPr lang="de-DE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900" dirty="0">
                <a:solidFill>
                  <a:srgbClr val="002060"/>
                </a:solidFill>
              </a:rPr>
              <a:t>–</a:t>
            </a:r>
            <a:r>
              <a:rPr lang="de-DE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9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</a:t>
            </a:r>
            <a:r>
              <a:rPr lang="de-DE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9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Bayode</a:t>
            </a:r>
            <a:r>
              <a:rPr lang="de-DE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sz="9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M.Sc</a:t>
            </a:r>
            <a:r>
              <a:rPr lang="de-DE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de-DE" sz="9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sz="9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Malaria- what is it and why is it dangerous? | Qoctor your quick online  doctor">
            <a:extLst>
              <a:ext uri="{FF2B5EF4-FFF2-40B4-BE49-F238E27FC236}">
                <a16:creationId xmlns:a16="http://schemas.microsoft.com/office/drawing/2014/main" id="{1E9FC11B-AE97-4942-A737-86D4AEA3F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10"/>
            <a:ext cx="9141608" cy="60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6537E12-C022-4A49-8E6D-4AC7C814B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84" y="49959"/>
            <a:ext cx="7443787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DE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Introduction</a:t>
            </a:r>
            <a:endParaRPr lang="de-DE" altLang="de-DE" sz="2400" b="1" dirty="0">
              <a:solidFill>
                <a:srgbClr val="F3B70B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93293"/>
      </p:ext>
    </p:extLst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alaria- what is it and why is it dangerous? | Qoctor your quick online  doctor">
            <a:extLst>
              <a:ext uri="{FF2B5EF4-FFF2-40B4-BE49-F238E27FC236}">
                <a16:creationId xmlns:a16="http://schemas.microsoft.com/office/drawing/2014/main" id="{51C688E3-60A9-4824-8AFE-CC116CE9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10"/>
            <a:ext cx="9141608" cy="60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6537E12-C022-4A49-8E6D-4AC7C814B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84" y="49959"/>
            <a:ext cx="7443787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DE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Introduction</a:t>
            </a:r>
            <a:endParaRPr lang="de-DE" altLang="de-DE" sz="2400" b="1" dirty="0">
              <a:solidFill>
                <a:srgbClr val="F3B70B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2" descr="Was ist ein Paradox?">
            <a:extLst>
              <a:ext uri="{FF2B5EF4-FFF2-40B4-BE49-F238E27FC236}">
                <a16:creationId xmlns:a16="http://schemas.microsoft.com/office/drawing/2014/main" id="{409A2167-4F6C-4597-854D-13328D940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56" y="773536"/>
            <a:ext cx="2202624" cy="146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EEB81-0C38-4B6D-8D0E-ED0845DB369D}"/>
              </a:ext>
            </a:extLst>
          </p:cNvPr>
          <p:cNvSpPr txBox="1"/>
          <p:nvPr/>
        </p:nvSpPr>
        <p:spPr>
          <a:xfrm>
            <a:off x="1241556" y="2655442"/>
            <a:ext cx="2430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2018 (219 million) global malaria cases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5BB37-1B0E-41CD-A62A-F3828BA26501}"/>
              </a:ext>
            </a:extLst>
          </p:cNvPr>
          <p:cNvSpPr txBox="1"/>
          <p:nvPr/>
        </p:nvSpPr>
        <p:spPr>
          <a:xfrm>
            <a:off x="1247090" y="3268966"/>
            <a:ext cx="2430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B900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</a:rPr>
              <a:t>2019 (228 million) global malaria cases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2EDF4E-0E16-4040-B390-4C655D530010}"/>
              </a:ext>
            </a:extLst>
          </p:cNvPr>
          <p:cNvSpPr txBox="1"/>
          <p:nvPr/>
        </p:nvSpPr>
        <p:spPr>
          <a:xfrm>
            <a:off x="971520" y="3882490"/>
            <a:ext cx="8316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(a) Paradox  of malaria burden</a:t>
            </a:r>
          </a:p>
        </p:txBody>
      </p:sp>
    </p:spTree>
    <p:extLst>
      <p:ext uri="{BB962C8B-B14F-4D97-AF65-F5344CB8AC3E}">
        <p14:creationId xmlns:p14="http://schemas.microsoft.com/office/powerpoint/2010/main" val="3353142810"/>
      </p:ext>
    </p:extLst>
  </p:cSld>
  <p:clrMapOvr>
    <a:masterClrMapping/>
  </p:clrMapOvr>
  <p:transition spd="slow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0CA72ECB-7100-E04F-8A0E-E418DFD06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elated image">
            <a:extLst>
              <a:ext uri="{FF2B5EF4-FFF2-40B4-BE49-F238E27FC236}">
                <a16:creationId xmlns:a16="http://schemas.microsoft.com/office/drawing/2014/main" id="{D2C207D2-8F0A-9E70-4403-0D7D25C93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9C348C-5DB4-4057-8B94-82183180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29" y="2831916"/>
            <a:ext cx="3866096" cy="1518439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6915267F-3D2D-4B65-B514-B5385E10B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556" y="29088"/>
            <a:ext cx="6306748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de-DE" altLang="de-DE" sz="2400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Malaria Eradication: Complexities and Difficulties </a:t>
            </a:r>
            <a:endParaRPr lang="de-DE" altLang="de-DE" sz="2400" b="1" dirty="0">
              <a:solidFill>
                <a:srgbClr val="F3B70B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7F8190-D5CE-44B7-B928-4E6E504B45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7" r="5843"/>
          <a:stretch/>
        </p:blipFill>
        <p:spPr>
          <a:xfrm>
            <a:off x="4478840" y="649796"/>
            <a:ext cx="4645878" cy="1913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7F111-7AC6-454A-91C5-5D2EA8366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456" y="2472569"/>
            <a:ext cx="2729045" cy="1830791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1E084C-140B-46B3-BA27-AE0EA539F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30" y="763376"/>
            <a:ext cx="4039405" cy="1874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67E578-8521-4ABE-A6A9-627DC15755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7167" y="649565"/>
            <a:ext cx="6306748" cy="2182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CFC7F-42F4-4F33-B800-6B568DCB2F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4" t="3216" r="3259" b="7448"/>
          <a:stretch/>
        </p:blipFill>
        <p:spPr>
          <a:xfrm>
            <a:off x="740263" y="2577532"/>
            <a:ext cx="3477466" cy="1877121"/>
          </a:xfrm>
          <a:prstGeom prst="rect">
            <a:avLst/>
          </a:prstGeom>
        </p:spPr>
      </p:pic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104A7DB4-D002-44AB-B390-EFA3D6423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1796" y="1934035"/>
            <a:ext cx="3602081" cy="2262360"/>
          </a:xfrm>
          <a:prstGeom prst="rect">
            <a:avLst/>
          </a:prstGeom>
        </p:spPr>
      </p:pic>
      <p:sp>
        <p:nvSpPr>
          <p:cNvPr id="2" name="Textfeld 11">
            <a:extLst>
              <a:ext uri="{FF2B5EF4-FFF2-40B4-BE49-F238E27FC236}">
                <a16:creationId xmlns:a16="http://schemas.microsoft.com/office/drawing/2014/main" id="{F3E977EF-404C-36D7-A7F8-2BAB3F8D9C6D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37322301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Related image">
            <a:extLst>
              <a:ext uri="{FF2B5EF4-FFF2-40B4-BE49-F238E27FC236}">
                <a16:creationId xmlns:a16="http://schemas.microsoft.com/office/drawing/2014/main" id="{855F865D-D5E4-9EA9-F51C-CB50BB66A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29E25-0FF2-4607-B39F-C5BA45A923A6}"/>
              </a:ext>
            </a:extLst>
          </p:cNvPr>
          <p:cNvSpPr txBox="1"/>
          <p:nvPr/>
        </p:nvSpPr>
        <p:spPr>
          <a:xfrm>
            <a:off x="6589894" y="1008350"/>
            <a:ext cx="2591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rgbClr val="0000CC"/>
                </a:solidFill>
              </a:rPr>
              <a:t>Hotspot of malaria burden;  </a:t>
            </a:r>
            <a:r>
              <a:rPr lang="en-GB" sz="1600" dirty="0">
                <a:solidFill>
                  <a:srgbClr val="0000CC"/>
                </a:solidFill>
              </a:rPr>
              <a:t>&gt;</a:t>
            </a:r>
            <a:r>
              <a:rPr lang="en-DE" sz="1600" dirty="0">
                <a:solidFill>
                  <a:srgbClr val="0000CC"/>
                </a:solidFill>
              </a:rPr>
              <a:t>1</a:t>
            </a:r>
            <a:r>
              <a:rPr lang="en-GB" sz="1600" dirty="0">
                <a:solidFill>
                  <a:srgbClr val="0000CC"/>
                </a:solidFill>
              </a:rPr>
              <a:t>00,000</a:t>
            </a:r>
            <a:r>
              <a:rPr lang="en-DE" sz="1600" dirty="0">
                <a:solidFill>
                  <a:srgbClr val="0000CC"/>
                </a:solidFill>
              </a:rPr>
              <a:t> deaths </a:t>
            </a:r>
            <a:r>
              <a:rPr lang="en-GB" sz="1600" dirty="0">
                <a:solidFill>
                  <a:srgbClr val="0000CC"/>
                </a:solidFill>
              </a:rPr>
              <a:t> since 2017</a:t>
            </a:r>
            <a:r>
              <a:rPr lang="en-DE" sz="1600" dirty="0">
                <a:solidFill>
                  <a:srgbClr val="0000CC"/>
                </a:solidFill>
              </a:rPr>
              <a:t>; Paradoxical phenomenon</a:t>
            </a:r>
          </a:p>
        </p:txBody>
      </p:sp>
      <p:pic>
        <p:nvPicPr>
          <p:cNvPr id="3" name="Picture 2" descr="A map of a city with red dots&#10;&#10;Description automatically generated">
            <a:extLst>
              <a:ext uri="{FF2B5EF4-FFF2-40B4-BE49-F238E27FC236}">
                <a16:creationId xmlns:a16="http://schemas.microsoft.com/office/drawing/2014/main" id="{26A9E101-22E2-67A1-5D03-D347A7448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" t="4501" r="2980" b="2748"/>
          <a:stretch/>
        </p:blipFill>
        <p:spPr>
          <a:xfrm>
            <a:off x="982140" y="770983"/>
            <a:ext cx="5390100" cy="3662503"/>
          </a:xfrm>
          <a:prstGeom prst="rect">
            <a:avLst/>
          </a:prstGeom>
        </p:spPr>
      </p:pic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8091BFEC-A367-4DF5-81C9-6E745E4C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38" y="37971"/>
            <a:ext cx="1784952" cy="400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2400" b="0">
                <a:solidFill>
                  <a:srgbClr val="F5B900"/>
                </a:solidFill>
                <a:latin typeface="+mn-lt"/>
              </a:defRPr>
            </a:lvl1pPr>
          </a:lstStyle>
          <a:p>
            <a:r>
              <a:rPr lang="en-DE" b="1" dirty="0"/>
              <a:t>Why Akure?</a:t>
            </a:r>
            <a:endParaRPr lang="de-DE" dirty="0"/>
          </a:p>
        </p:txBody>
      </p:sp>
      <p:pic>
        <p:nvPicPr>
          <p:cNvPr id="5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26C7DB5B-FA8A-FFA0-4ADE-AEDB32E2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233AE-3BFD-59FE-BF26-E4BCE8F6FE9A}"/>
              </a:ext>
            </a:extLst>
          </p:cNvPr>
          <p:cNvSpPr txBox="1"/>
          <p:nvPr/>
        </p:nvSpPr>
        <p:spPr>
          <a:xfrm>
            <a:off x="6589894" y="2329463"/>
            <a:ext cx="263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rgbClr val="0000CC"/>
                </a:solidFill>
              </a:rPr>
              <a:t>Environmental suitability for malaria vectors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36888-9E98-EFE2-77D6-D4037760E63D}"/>
              </a:ext>
            </a:extLst>
          </p:cNvPr>
          <p:cNvSpPr txBox="1"/>
          <p:nvPr/>
        </p:nvSpPr>
        <p:spPr>
          <a:xfrm>
            <a:off x="6589894" y="3337510"/>
            <a:ext cx="263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rgbClr val="0000CC"/>
                </a:solidFill>
              </a:rPr>
              <a:t>Masking of local variation;</a:t>
            </a:r>
          </a:p>
          <a:p>
            <a:r>
              <a:rPr lang="en-DE" sz="1600" dirty="0">
                <a:solidFill>
                  <a:srgbClr val="0000CC"/>
                </a:solidFill>
              </a:rPr>
              <a:t>      Limited health resources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475EA012-A82F-5A3C-8DC0-5C5D10123987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</p:spTree>
    <p:extLst>
      <p:ext uri="{BB962C8B-B14F-4D97-AF65-F5344CB8AC3E}">
        <p14:creationId xmlns:p14="http://schemas.microsoft.com/office/powerpoint/2010/main" val="299961998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C42C7B4C-E6B7-4CD7-8CF2-C66BD5882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84" y="49959"/>
            <a:ext cx="7443787" cy="4318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2021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de-DE" altLang="de-DE" sz="2400" b="1" dirty="0">
                <a:solidFill>
                  <a:srgbClr val="F3B70B"/>
                </a:solidFill>
                <a:latin typeface="+mj-lt"/>
                <a:cs typeface="Arial" panose="020B0604020202020204" pitchFamily="34" charset="0"/>
              </a:rPr>
              <a:t>Unequal Scene</a:t>
            </a:r>
          </a:p>
        </p:txBody>
      </p:sp>
      <p:pic>
        <p:nvPicPr>
          <p:cNvPr id="6" name="Picture 8" descr="Related image">
            <a:extLst>
              <a:ext uri="{FF2B5EF4-FFF2-40B4-BE49-F238E27FC236}">
                <a16:creationId xmlns:a16="http://schemas.microsoft.com/office/drawing/2014/main" id="{9127BD0B-B8CD-44FD-A431-B1582A1D7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6139587" y="4317080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-1" y="4327225"/>
            <a:ext cx="71106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Cities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have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capacity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predispose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certain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population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increased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disease</a:t>
            </a:r>
            <a:r>
              <a:rPr lang="de-DE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1">
                    <a:lumMod val="50000"/>
                  </a:schemeClr>
                </a:solidFill>
              </a:rPr>
              <a:t>burden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CF137F32-0866-9B0D-5315-F3802597C35E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A5D38-A6DE-1A4F-844A-9A17CE2B3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7302"/>
            <a:ext cx="9144000" cy="35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8784"/>
      </p:ext>
    </p:extLst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E65EC794-F649-B8C4-E9AB-F104F869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>
            <a:extLst>
              <a:ext uri="{FF2B5EF4-FFF2-40B4-BE49-F238E27FC236}">
                <a16:creationId xmlns:a16="http://schemas.microsoft.com/office/drawing/2014/main" id="{8472D98D-0A77-A210-6369-1ADD25E8B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8091BFEC-A367-4DF5-81C9-6E745E4C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332" y="130319"/>
            <a:ext cx="4731804" cy="324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2400" b="0">
                <a:solidFill>
                  <a:srgbClr val="F5B900"/>
                </a:solidFill>
                <a:latin typeface="+mn-lt"/>
              </a:defRPr>
            </a:lvl1pPr>
          </a:lstStyle>
          <a:p>
            <a:r>
              <a:rPr lang="en-DE" b="1" dirty="0"/>
              <a:t>Urban Morphology – Case of Akure</a:t>
            </a:r>
            <a:endParaRPr lang="de-DE" dirty="0"/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CC72B570-4587-1E45-4C97-390BD4528D63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DB376-44DC-3DAC-7BB3-917F0908A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746" y="730845"/>
            <a:ext cx="6821399" cy="35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31022"/>
      </p:ext>
    </p:extLst>
  </p:cSld>
  <p:clrMapOvr>
    <a:masterClrMapping/>
  </p:clrMapOvr>
  <p:transition spd="slow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:\Team\04 Video- &amp; Bildmaterial\04 Logos\Heidelberg dt.jpg">
            <a:extLst>
              <a:ext uri="{FF2B5EF4-FFF2-40B4-BE49-F238E27FC236}">
                <a16:creationId xmlns:a16="http://schemas.microsoft.com/office/drawing/2014/main" id="{E65EC794-F649-B8C4-E9AB-F104F869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04" y="4329290"/>
            <a:ext cx="1868102" cy="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lated image">
            <a:extLst>
              <a:ext uri="{FF2B5EF4-FFF2-40B4-BE49-F238E27FC236}">
                <a16:creationId xmlns:a16="http://schemas.microsoft.com/office/drawing/2014/main" id="{8472D98D-0A77-A210-6369-1ADD25E8B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20168"/>
          <a:stretch/>
        </p:blipFill>
        <p:spPr bwMode="auto">
          <a:xfrm>
            <a:off x="5936268" y="4306542"/>
            <a:ext cx="1222536" cy="81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8091BFEC-A367-4DF5-81C9-6E745E4C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568" y="59601"/>
            <a:ext cx="2853340" cy="324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2400" b="0">
                <a:solidFill>
                  <a:srgbClr val="F5B900"/>
                </a:solidFill>
                <a:latin typeface="+mn-lt"/>
              </a:defRPr>
            </a:lvl1pPr>
          </a:lstStyle>
          <a:p>
            <a:r>
              <a:rPr lang="en-DE" b="1" dirty="0"/>
              <a:t>Research Questions</a:t>
            </a:r>
            <a:endParaRPr lang="de-DE" dirty="0"/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CC72B570-4587-1E45-4C97-390BD4528D63}"/>
              </a:ext>
            </a:extLst>
          </p:cNvPr>
          <p:cNvSpPr txBox="1"/>
          <p:nvPr/>
        </p:nvSpPr>
        <p:spPr>
          <a:xfrm>
            <a:off x="71400" y="4696879"/>
            <a:ext cx="585078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en-DE" sz="1050" b="1" dirty="0">
                <a:solidFill>
                  <a:srgbClr val="002060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Unequal Scene and Health Inequality in Rapidly Growing City of Akure. </a:t>
            </a:r>
            <a:r>
              <a:rPr lang="en-DE" sz="105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05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Taye Bayode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86F9A-7995-19C4-BBCB-607036918A41}"/>
              </a:ext>
            </a:extLst>
          </p:cNvPr>
          <p:cNvSpPr txBox="1"/>
          <p:nvPr/>
        </p:nvSpPr>
        <p:spPr>
          <a:xfrm>
            <a:off x="540434" y="1124404"/>
            <a:ext cx="772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Wingdings" panose="05000000000000000000" pitchFamily="2" charset="2"/>
              <a:buChar char="q"/>
            </a:pPr>
            <a:r>
              <a:rPr lang="en-DE" dirty="0"/>
              <a:t>Spatial Growth Dynamics and importance of health in urban development </a:t>
            </a:r>
            <a:r>
              <a:rPr lang="en-GB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15115-DD18-178B-02CD-67AAF3F2F3D8}"/>
              </a:ext>
            </a:extLst>
          </p:cNvPr>
          <p:cNvSpPr txBox="1"/>
          <p:nvPr/>
        </p:nvSpPr>
        <p:spPr>
          <a:xfrm>
            <a:off x="540434" y="2094359"/>
            <a:ext cx="394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Wingdings" panose="05000000000000000000" pitchFamily="2" charset="2"/>
              <a:buChar char="q"/>
            </a:pPr>
            <a:r>
              <a:rPr lang="en-DE" dirty="0"/>
              <a:t>Spatial Variability of U5 malaria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A93ADC-1242-655B-7CB3-851389BB37AF}"/>
              </a:ext>
            </a:extLst>
          </p:cNvPr>
          <p:cNvSpPr txBox="1"/>
          <p:nvPr/>
        </p:nvSpPr>
        <p:spPr>
          <a:xfrm>
            <a:off x="540434" y="2941047"/>
            <a:ext cx="585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Wingdings" panose="05000000000000000000" pitchFamily="2" charset="2"/>
              <a:buChar char="q"/>
            </a:pPr>
            <a:r>
              <a:rPr lang="en-DE" dirty="0"/>
              <a:t>Relationship of urban structure to disease prevalence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19477"/>
      </p:ext>
    </p:extLst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619</Words>
  <Application>Microsoft Office PowerPoint</Application>
  <PresentationFormat>On-screen Show (16:9)</PresentationFormat>
  <Paragraphs>88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Segoe UI</vt:lpstr>
      <vt:lpstr>Segoe UI Light</vt:lpstr>
      <vt:lpstr>Times New Roman</vt:lpstr>
      <vt:lpstr>Wingdings</vt:lpstr>
      <vt:lpstr>Larissa-Design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Akure?</vt:lpstr>
      <vt:lpstr>PowerPoint Presentation</vt:lpstr>
      <vt:lpstr>Urban Morphology – Case of Akure</vt:lpstr>
      <vt:lpstr>Research Questions</vt:lpstr>
      <vt:lpstr>PowerPoint Presentation</vt:lpstr>
      <vt:lpstr>PowerPoint Presentation</vt:lpstr>
      <vt:lpstr>MBG Results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2015-03-17T09:02:24Z</dcterms:created>
  <dcterms:modified xsi:type="dcterms:W3CDTF">2024-07-23T22:13:58Z</dcterms:modified>
</cp:coreProperties>
</file>