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857" r:id="rId3"/>
    <p:sldId id="861" r:id="rId4"/>
    <p:sldId id="851" r:id="rId5"/>
    <p:sldId id="866" r:id="rId6"/>
    <p:sldId id="852" r:id="rId7"/>
    <p:sldId id="853" r:id="rId8"/>
    <p:sldId id="868" r:id="rId9"/>
    <p:sldId id="869" r:id="rId10"/>
    <p:sldId id="865" r:id="rId11"/>
    <p:sldId id="870" r:id="rId12"/>
    <p:sldId id="854" r:id="rId13"/>
    <p:sldId id="873" r:id="rId14"/>
    <p:sldId id="874" r:id="rId15"/>
    <p:sldId id="862" r:id="rId16"/>
    <p:sldId id="871" r:id="rId17"/>
    <p:sldId id="855" r:id="rId18"/>
    <p:sldId id="856" r:id="rId19"/>
    <p:sldId id="867" r:id="rId20"/>
  </p:sldIdLst>
  <p:sldSz cx="10944225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2C39"/>
    <a:srgbClr val="D91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8" autoAdjust="0"/>
    <p:restoredTop sz="96266"/>
  </p:normalViewPr>
  <p:slideViewPr>
    <p:cSldViewPr snapToGrid="0" showGuides="1">
      <p:cViewPr>
        <p:scale>
          <a:sx n="94" d="100"/>
          <a:sy n="94" d="100"/>
        </p:scale>
        <p:origin x="48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D75AFC-8523-4A8C-B7F9-14975E0641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0C5F37-9EAE-42C6-8B79-796F88FC18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CB64-7ED2-413E-92E5-9E5ECDDC5653}" type="datetimeFigureOut">
              <a:rPr lang="de-CH"/>
              <a:t>18.07.24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DF79E1-529E-4946-A158-7767C24D0F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D8A2B9-091D-462C-86C8-F4BBAA3646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E85DD-9B08-498C-ABCE-CE60654D0F7C}" type="slidenum">
              <a:rPr lang="de-CH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330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01:44:01.297"/>
    </inkml:context>
    <inkml:brush xml:id="br0">
      <inkml:brushProperty name="width" value="0.3" units="cm"/>
      <inkml:brushProperty name="height" value="0.6" units="cm"/>
      <inkml:brushProperty name="color" value="#DC5A94"/>
      <inkml:brushProperty name="tip" value="rectangle"/>
      <inkml:brushProperty name="rasterOp" value="maskPen"/>
    </inkml:brush>
  </inkml:definitions>
  <inkml:trace contextRef="#ctx0" brushRef="#br0">1494 1,'-56'0,"3"0,8 0,7 0,-5 0,11 0,-20 4,23 10,-15 3,8 28,7-9,-13 19,19-11,-7 9,2 0,-4 15,0 2,-7 16,22-38,-2 2,-5 3,-1 2,2 4,0 0,-6 0,0 0,6 0,0 0,-2 0,0 0,2 0,1 0,1-4,-1-2,-13 37,14-34,0 0,-7 30,6-28,1 0,-1 30,-11 7,19-23,-6 21,2-22,3 15,-4-8,1-8,4 5,-3-13,4 6,1 0,0-6,4 13,-2-13,3 14,-6-14,6 6,-3-8,8 0,-3-7,5 5,0-5,0 23,0-4,0 0,0-6,0 13,0 3,0 16,0-20,0-2,0-6,0 7,0 0,6 1,1-1,6 1,-1-1,1-7,0 6,-1-14,0 13,0-13,6 6,-5-8,10 0,-10 0,4-7,0-2,-5-6,4-1,-5 1,4-7,-3 5,3-11,0 4,-4-10,4 3,-2-9,-2 4,2-6,-3 1,3-1,-3-4,8 4,-4-4,4 4,1-3,-5-2,3-4,-7 0,6 3,-2-6,-1 1,5-7,-4 0,10 0,1 0,6 0,5 0,-4-9,5-2,0-11,-5 2,5-2,-7 2,1 0,-1-1,1 1,-1-1,-4-4,4 3,-9-7,10 2,-10-4,6-7,-5-1,0-5,0-1,0 1,-5-1,-1 7,-5 1,-1 0,0 5,-4 0,3 3,-7 4,2-12,-4 5,0-11,5 4,-4-5,9-1,-9 1,9-1,-4 1,0 5,4-4,-4 11,5-5,-6 7,5-7,-4-1,0-7,4 1,-4-8,1-1,3-7,-8 0,3 6,0-4,-3 12,3-6,-5 1,0 4,5-4,-4-1,4 6,-5-5,5 6,-4 1,4-1,0 1,-4 5,4-4,0 5,-4-7,4 1,0-1,-4-6,4 5,-5-6,0 14,0-5,0 11,0-5,0 0,0-1,0-7,0 1,6-8,-5-1,10-24,-9 20,9-18,-9 22,8-7,-9 7,5-6,-1 13,-4-5,4 6,-5 1,0-1,0 0,0-6,0 5,0-13,0 6,0-7,0 0,5 0,-3-1,3 1,-5 0,0 7,0 1,0 8,0 6,0-5,0 10,0-3,0-1,0 5,4-5,-3 6,4 0,-5 1,0-1,0 0,5 1,-4-1,3 0,-4 1,0-1,0 0,0 6,0-4,0 9,0-4,0 5,0 0,0-5,0 4,0 1,-4 1,-1 4,0-5,-3 5,3-3,0 4,-10 4,9-6,-10 9,7-11,1 7,-1-7,-1 3,1-5,4 0,-4 0,4 1,-4 4,0-4,0 8,0-3,-7 5,-2 3,0-2,1 2,0-4,7 1,-11 3,7 1,1 4,-8 0,10 8,-5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7:09.8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1089 107,'-43'0,"0"0,26 0,-14 0,-4 9,0-7,-16 28,22-22,-18 27,12-14,-11 11,3-1,-4 5,6-4,-1 4,6-6,1 0,12-7,1-1,9-1,-3-4,7 4,-3-5,4 4,0-2,-2 12,2-7,-2 9,1 0,0-4,0 9,-1-4,-6 26,0-10,-2 18,3-21,0 11,3-3,-9 13,8 0,-3 1,0-8,9-1,-7-7,9-6,-6 4,6-10,-5 11,9-11,-3 4,4 1,0-5,-5 10,4-10,-4 11,0-5,4 6,-8-6,8 4,-3-4,4 0,-5 5,4-11,-4 4,5-5,0-1,0 1,0-1,0-4,0 3,0-10,0 11,0-11,4 5,1-5,7-5,2 3,3-3,1 9,12 10,-3 6,17 8,-6 0,14 8,-4 2,-4-13,8 10,-13-18,17 9,-16-4,7-6,-16-12,3 2,-7-14,0 3,0-8,-1 3,0-4,1 1,5-1,-5-4,5 0,-10 0,3-4,-7-2,-2-3,0 0,-1 0,5 0,-4 0,3 0,-7-3,4-2,0-3,5-1,-4 1,8-1,-8-3,9-1,-9-4,4 0,-4-3,-4-2,3-5,-6 1,3-1,-4 0,-1 1,-3-1,3 5,-7-3,6 3,-2-5,4-5,0-1,1-5,1-21,-1 9,6-23,1 13,1-15,-2 19,0-16,-4 18,4-14,-5 8,0-6,-1 13,1-6,-1 7,0-1,-4 1,3 0,-7 0,2-7,1 5,-4-11,4 4,-5 1,0-6,0 5,0 1,0 1,0 7,0 0,0 6,0 1,0 6,0 6,0 1,0 6,-4-1,-1 1,-4-1,-1-5,1-1,-1-6,5 1,-4-1,4 1,-5-1,5 6,-4-5,8 11,-7-1,7 3,-2 8,-1-4,0 8,-5-6,2 5,-2-7,1 5,-5-5,0-1,-1-4,-3-1,4 1,-1-1,-3 1,7-1,-3 0,5 5,-5-3,4 8,-4-4,5 0,-4 4,2-9,-6 4,3 0,-5-3,2 8,2-9,-1 9,1-9,-2 9,3-4,-3 9,7-4,-2 8,-1-8,4 8,-7-7,7 3,-3 1,-3-4,5 7,-8 0,2 5,-1 3,-1 0,2 3,-4 5,7 0,-3 3,4-3,-1-1,-5 5,1-3,0 3,0-4,-5 0,4 0,-4 0,0-3,4 2,-4-6,0 3,4-4,-4 0,5 0,3 0,2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01:44:07.242"/>
    </inkml:context>
    <inkml:brush xml:id="br0">
      <inkml:brushProperty name="width" value="0.3" units="cm"/>
      <inkml:brushProperty name="height" value="0.6" units="cm"/>
      <inkml:brushProperty name="color" value="#DC5A94"/>
      <inkml:brushProperty name="tip" value="rectangle"/>
      <inkml:brushProperty name="rasterOp" value="maskPen"/>
    </inkml:brush>
  </inkml:definitions>
  <inkml:trace contextRef="#ctx0" brushRef="#br0">0 1278,'57'0,"0"0,-2 0,0 0,3 0,0 0,-2 0,-1 0,9 0,1 0,-3 0,4 0,20 0,0 0,-19 0,-2 0,17 0,-5 0,3 0,-3 0,-10 0,-5 0,6 0,-15 0,-13 0,-4 0,-17 0,1 0,-7 0,3 0,-3 0,8 0,-4 0,0 0,7 0,2 0,4 0,1 5,-6-4,4 3,-14-4,8 0,-13 0,6 0,1 0,-4 0,6 0,-6 5,4-4,7 7,1-2,6 0,6 3,-5-3,4 0,-10-2,-2 0,-10-3,3 4,-4-5,4 3,-1-2,0 2,-8-29,-1 11,-7-22,-5 5,-5 5,-13-25,-6 4,-16-22,-3-12,16 36,0-2,-3-8,0-1,1 3,1 2,4 5,0 0,-1 1,-1 3,-14-15,-13-5,17 21,1 2,8 17,5 3,3 14,5-2,1 7,-1-8,5 4,-4-8,4 3,-5-8,1 8,-1-8,0 8,-5-9,4 9,-4-5,5 2,1 2,-1-2,4-1,2 8,4-10,35 49,-18-23,31 35,-18-20,6 2,34 34,1-5,-21-13,1 2,5-5,-1 1,-4 7,1 0,10-4,-1-1,-17-4,-1 0,10-4,-2-1,14 25,10 1,-8-3,-17-15,-7-3,-8-13,-12-7,0-1,-6-9,1 8,-4-4,-2 3,-3 0,0 0,8 0,-3-4,8 10,-4-7,1 15,-1-10,1 3,-1-4,0-5,-4-1,3 3,-8-3,4 7,-4-4,0-4,0 7,0-4,0 6,0-2,0-5,0 3,0-3,0 3,0 0,-4-1,0-3,-9 4,2 2,-8 13,2 6,-11 8,-11 16,7-12,-18 21,11-16,-6 8,-5 1,13-3,-12-5,12 3,-5-10,7-2,-1 0,3-12,-3 11,8-12,-5 5,11-13,-4 4,7-10,0 4,0-5,1-1,3 1,-3-1,8 1,-8 0,8-5,1 3,1-7,4 6,-1-57,1 37,4-43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4:57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1307 228,'-43'0,"7"0,28 0,-5 0,-7 0,-11 0,-11 0,-4 0,-6 0,-7 0,25 0,-42 0,58 0,-40 0,39 0,-12-4,7 6,-6 3,12 7,-3 5,4 4,-4-3,-3 14,-5-1,-7 6,3 8,-5 12,-1 7,-11 22,8-26,-12 16,19-12,-12 9,12-4,-4-9,13-7,1-13,10 3,2-15,8 4,1-6,4 6,0-4,0 4,0 0,0-5,0 11,0 1,0 13,4 2,2 12,5 1,6 10,-3 7,6-20,-8 7,8-17,-3 7,4-9,-2-12,4-8,0-9,16 1,8-9,14 1,21-10,14-1,-41-5,3 0,7 0,2 0,-1 0,2 0,8 1,1-2,1-8,0-2,0 3,1-2,3-7,0-3,-4 2,0 0,5-1,0-1,1-2,-1-1,-5 0,0 1,4 0,0-1,-9-2,0 0,5 2,-2 1,-24 2,-2 0,9 0,-3 2,16-12,20-7,-22 8,-4-4,-14 11,-6-3,-6 1,-8 8,-9-5,-2 8,-8-3,-2 4,-4 0,-3-2,0 1,-4-7,-5-6,-14-4,-17-24,-25-15,23 28,-2-2,-9-10,-3-1,-3-5,-2-1,-8-3,-2-1,-1-7,0 0,1 7,0 2,1-1,4 4,19 18,1 3,-7-2,2 4,-13-12,-18-2,15 6,5 11,5 11,1-2,0 12,-7 2,5 0,-4 9,-1-3,5 4,1 0,2 0,-1 0,-16 0,-1 0,-6 0,0 0,-10 0,-1-6,36 1,0-2,-36-12,14-4,1 0,23 3,-5 3,14 3,11 5,12 4,4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01.7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3318 496,'-63'-1,"0"-1,-4 0,-1 1,-3 1,-2 0,-10 0,-2 0,-9 0,-3 0,30 0,-2 0,-1 0,-9 0,-3 0,1 0,1 0,1 0,2 0,-21 0,1 0,24 0,-1 0,4 0,-7 0,0 0,11-1,-3 0,1 3,-29 5,3 7,10 5,4 6,3 6,4 7,10 6,4 4,5-3,2 2,5 4,3 1,6-5,3 0,4 4,3 2,7-5,3 0,-2 3,3 0,5 4,3 1,-1 5,1 1,2 0,0 0,3 0,0-1,1 0,0-2,3-7,0 0,0 8,0 0,0-8,0 1,0 6,0 1,3-3,0 0,3 3,2 2,2-1,1 0,0 0,-1 0,0 1,0-2,2 31,6 6,-6-27,10 6,-5-8,9-9,1-12,4 0,5-6,14 4,7-11,19 5,1-14,-29-10,5 1,18-1,5-2,4-1,3-1,-12-3,2 1,-2-2,15 1,1-1,-15-1,3-1,-1 1,-7-1,-2 1,3-1,11-1,2-1,4 0,-8-1,4 0,0 0,-3-1,16 0,-2-1,-1-1,-2 1,0 0,-1 0,-5 0,0 0,-5 0,11 0,0 0,-14 0,3 0,-1 0,-8 0,0 0,-2 0,31 1,-4-2,-9-4,-3-2,-9 0,-2-2,1-6,-2-5,-12 1,-1-1,4-3,-1-2,-9 0,0-1,2-3,-1-1,-3 1,-1 0,1-1,0 0,-3-5,0-1,-5 7,0 0,2-9,-2-1,26-28,-5-7,-33 32,-3-2,12-45,-18 35,-2-3,-6-3,-4-3,0-2,-2-4,0-11,-5-4,-7 15,-2-2,-3 4,-3-11,-6 0,-3 8,-4-3,-7 3,-8 5,-7 5,1 1,-9-19,-4 1,3 9,-5-2,2 6,-12-2,-1 3,17 16,-3-1,0 0,-2-1,-1 1,0 0,-2 2,-1 0,1 2,3 0,0 2,-1 0,-4 1,-1 1,0 2,4 3,0 1,-1 2,-1 1,-1 0,-1 2,-1 3,-1 1,1 0,5 0,2 0,1 3,-16 0,1 3,1-3,3 2,18 9,1 2,-9-2,1 0,8 1,3 1,-35-3,11 1,13 5,2 1,13 5,1 0,7 0,5 0,1 0,10 0,1 0,9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06.5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211 697,'-26'84,"2"4,-3-19,8 13,-3 2,8 2,4-14,2 2,4-17,1 0,0 18,0 0,3-18,0-3,0 2,0-1,0-3,0 0,2 8,2 0,4-3,4 0,3-1,3 1,4-1,3-1,3-2,2-1,-1-3,1-1,2 2,1-2,-2-7,0-1,1 4,0 0,-1-3,0 0,0-1,0 1,0-1,-1 0,1 1,0-3,21 18,-13-8,0-2,17 8,-14-12,-1 0,7 4,10-2,-14-8,8-8,-4 3,-4-11,-5-1,-6-5,4 0,-4-5,0-3,5-2,-5-4,5 0,1 0,-6 0,-1 0,-6 0,-4-7,1-18,-5-11,-1-23,-1-9,-4-26,-8 39,-1-4,0-11,0-5,-2 6,0-5,-3-1,-4 4,-2 0,-2-4,0-17,-1-5,-6 1,-7 7,-5 1,0-1,7 14,1-2,-1 1,-3-1,-4 1,-3 0,0 0,1-2,2-7,0-3,1 2,-1 3,-5-5,-1 4,2 2,3 3,1 2,2 4,-5-16,2 5,2 14,0 1,2-2,1 4,2 12,1 7,-6-14,3 16,7 22,-3 7,4 13,-9-4,-1 7,-1-7,-9 2,3 1,1-3,1 3,6 0,4 1,1 1,5 2,3-3,-9 4,12 0,-13 0,8 0,3 0,-9 4,0 8,-6 7,-3 3,1 6,1-5,-7 7,5-1,-4-4,11 2,-4-3,3 3,0 1,5-5,3 2,6-7,-2 2,8-7,-3 1,6 0,-3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14.6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2521 2,'-93'0,"30"0,-1 0,4 0,1 0,-3 0,-2 0,-10 0,1 0,15 0,-4 0,-13 0,-9 0,5 0,-3 0,-1 0,5 0,-5 0,6 0,2 0,4 0,-2-1,2 2,9 5,1 5,3 4,2 4,6 3,3 4,0 5,4 0,-18 11,-1 15,6 4,6 6,-4 6,25 0,4-23,1 28,1 3,4 0,9-32,1 1,3 26,1 8,5 0,0 0,0 0,0 0,5 0,12 0,8-8,23 8,0-12,-12-33,3-2,2 2,6 0,21 3,5-2,-16-7,5 0,9 1,9 2,-3-6,9-3,1-2,-7 1,4 2,0-3,-7-8,-1-4,1 0,5 2,2 0,-4-3,16 2,1-2,-16-3,2 0,-2-1,14 0,0-1,-19-3,3-1,-1 0,-1 0,0 0,-1-1,22-1,-2-2,0-2,-3-1,-13-2,-3-3,-9 0,-1-3,-1-7,-3-2,-14 5,-2-1,2-7,-2-2,30-22,-10-6,-7-12,-7 0,-16-12,-2-8,-15-9,-10 36,-1-2,-5 4,-1-2,3-10,-6-3,-22-14,-10 1,1 4,-9 2,-2 12,-8 0,-4 4,-1 9,-3 3,2 3,-18-16,-2 5,13 18,-4 3,2 2,-14-8,-1 2,14 11,-2-1,1 3,-21-9,1 2,1 4,3 3,15 10,2 2,-1 2,2 2,8 3,1 1,3 2,3 1,-28-6,23 6,3-1,-4-3,-42-3,43-2,-12 2,6-7,3 8,5-3,13 9,-4-3,21 8,-3-4,10 2,3 2,2-3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17.6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3353 262,'-58'0,"0"0,3 0,-2 0,-14 0,1 0,21 0,-3 0,-13 0,-8 0,4 0,2 0,-3 0,-6 0,-12 0,0 0,12 0,1 0,3 0,-11 0,-8 0,10 0,18 0,4 0,-18 0,-2 0,-4-1,2 2,12 1,1 2,-8-2,1 3,12 10,1 2,-4-5,0 1,9 8,1 2,3-4,1 1,5-2,1 2,1 5,1 0,-43 19,24-3,-6 12,31-15,-15 25,19-7,1 7,15 2,3-4,9 21,1-3,5 6,0 5,16-12,-1-27,4 1,3 0,3 0,8 6,2 3,13 24,1 4,-3-2,1-1,-13-28,2 0,0 2,8 19,2 3,-4-9,-3-12,0-1,5 12,5 8,-3-8,3-5,0-3,-9-10,1 2,1-3,18 15,1-4,0-6,-1-3,-9-12,1-4,1-5,1-5,-2-8,1-4,2-2,3-5,23-5,3-3,-9 2,2-2,23 0,0-4,-26-5,1-4,5-2,6-3,-3-3,-15-3,-2-1,1-1,9 1,2-1,-1-1,-2-1,-1-2,-4 2,13-2,-2 0,-16 2,2-2,-4 2,6 2,-3 1,1-7,-4-1,24-7,0-5,-11 2,-24 14,-6-3,-17 11,-1-4,-16 2,1-1,-4-10,-4-7,-1-14,-4-15,0-25,-2 42,-2-3,-3-16,-1-2,-3-1,-1-1,0-9,0-1,-2 1,0 0,5-1,1 1,-6 0,-1 0,4 4,-1 1,-2 0,-1 2,2 13,-2 1,0 1,-2 2,-15-36,-5 3,1 8,7 20,-12-23,1 27,-10-19,-6 21,-3 7,15 18,-23-12,24 23,-18-16,9 16,6 1,1 7,12 4,1 1,5 4,1 1,4 4,1 0,5 0,3 0,-5 0,5 0,-10 3,10 1,-2 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26.8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2645 4013,'0'-52,"0"1,0-22,0-2,0 14,0 0,0-11,0-2,0-6,0 0,0 5,0-2,0-17,0-3,-2 30,-1-2,0 3,0-21,-2 1,-2-9,-2 4,3 34,-1 2,1-14,-2 2,-10-22,11 37,0 1,-11-34,7 17,0 9,5 13,-3 2,8 5,-8-6,4 5,-6-25,1 16,-2-24,1 12,1 7,-1-10,0 9,0 1,1 2,1 19,3 1,-1 10,2-3,-7 7,3-2,-13-8,1-2,-5-5,-9-12,8 11,-11-17,7 10,5-2,1-1,6 11,-1-8,6 15,-3-4,3 5,-16-12,3 2,-15-11,5 6,-11-1,6 11,-17 0,11 7,-17 6,11 0,-12 7,-10 7,5 0,-12 5,9 0,5 0,7 8,-2 4,-7 22,-2 3,-5 11,8-1,23-3,-25 24,22-12,15-18,1-1,-8 14,-13 6,19-8,-9 7,3-7,9 2,-3-8,5 7,-2 12,5 0,5 0,0 18,11-22,0 40,7-19,4-26,2 3,-1-4,0 1,0 7,0 2,-1 3,2 1,1 6,2 1,5-1,3 2,3 8,2 0,3-9,3 0,3 8,0 1,0-3,1-1,2 0,1 0,0 4,0 0,-1-9,0 0,0 4,0-1,0-3,0-2,-1-4,0 0,-1-1,1-1,-1-3,0-2,1 2,-1-2,-1-5,1-2,-4 2,0 0,2-9,0-2,13 42,11 0,-14-16,13 9,-7-9,-1-17,-1 12,-4-26,3 14,4-12,-6-5,9 0,-9-11,8-5,1-6,-5-4,10-5,10 0,-4-5,17 0,-20-14,15-11,-5-21,11-16,-7-5,-32 27,-1-2,-1-2,-2-2,-1-2,-1-2,-2-2,-2-1,-1-2,-3-1,-3 0,-2-1,-1-8,-3-2,-1 0,-1 0,-3 0,-1 0,-1-3,-2-1,1-1,-2 0,0-1,-4 0,-6-10,-4 2,2 7,-4 1,-10-9,-4 0,3 12,0 4,4 9,0 3,-1 3,1 5,-6-10,-1-4,8 20,7 17,8 7,2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18T13:45:51.5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1777 1241,'0'-61,"0"2,0 0,0-9,-9 6,-4-11,-8 12,-2-6,-4 0,-1 6,-13-14,1 17,-9-20,4 20,7 12,-4 0,6 9,-11 3,3-12,-7 18,3-4,2 8,2 8,-1 2,5 8,-5 1,7 5,-1 0,6 0,1 0,6 0,-1 8,-6 8,-4 20,0 3,-1 14,6 1,-7 8,3 13,-6 4,0 7,4-1,-5 1,6 6,1-6,-1 6,8-28,0 15,3-23,2 18,-4-6,11-8,-4 5,9-11,-4 5,6-7,4 0,-3-6,8 11,-3-15,4 22,0-16,0 10,0 9,0-5,0 12,5-6,6 6,2 3,14-1,-13-8,12-3,-9-4,5 6,0-7,4-1,-5-13,4-1,-2-11,2-1,3-9,11 4,-5-12,23 9,-2-13,28 4,3-4,-35-5,0-1,1-2,-1-1,29 3,8-6,-18 0,6 0,-1-10,-15-7,-1-10,-12-9,15-17,-20-4,11-14,-18-12,-4-4,-14 33,-2-3,-4-3,-2-3,2-3,-2-2,-1 2,-2-2,2-3,-1 1,-3 20,-1 0,4-9,-2 1,-3-28,3-9,-5 11,0 9,0 8,0 12,0-2,0 17,0-5,-4 7,-1 4,-8 3,3 4,-3 5,1 1,7 9,-6 1,7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5ABEF-1649-414E-9F1A-4DEFB4FDA52D}" type="datetimeFigureOut">
              <a:rPr lang="de-CH"/>
              <a:t>18.07.24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1143000"/>
            <a:ext cx="492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DBF93-C8C6-4EB3-9999-BD39A0010D16}" type="slidenum">
              <a:rPr lang="de-CH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905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DBF93-C8C6-4EB3-9999-BD39A0010D16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629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E43F4-17CA-7E77-0BFC-228C38690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E588A1-7BA4-9D5B-C6A0-81060177E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71788A-C00B-508D-E4CC-A92AF0A52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1E768E-06CA-CC9D-8201-E8BAD7461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DBF93-C8C6-4EB3-9999-BD39A0010D16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931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9002" y="1448313"/>
            <a:ext cx="5066448" cy="2713997"/>
          </a:xfrm>
        </p:spPr>
        <p:txBody>
          <a:bodyPr anchor="t" anchorCtr="0"/>
          <a:lstStyle>
            <a:lvl1pPr algn="l">
              <a:defRPr sz="3800" spc="50" baseline="0"/>
            </a:lvl1pPr>
          </a:lstStyle>
          <a:p>
            <a:endParaRPr lang="de-CH" dirty="0"/>
          </a:p>
        </p:txBody>
      </p:sp>
      <p:sp>
        <p:nvSpPr>
          <p:cNvPr id="3" name="Untertitel 2" descr="&lt;Mitarbeitende_Ersteller_Mitarbeitende_FakultaetE&gt;&#10;&#10;&lt;mitarbeitende_ersteller_mitarbeitende_institutE&gt;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3550" y="368299"/>
            <a:ext cx="5040000" cy="684213"/>
          </a:xfrm>
        </p:spPr>
        <p:txBody>
          <a:bodyPr tIns="18000"/>
          <a:lstStyle>
            <a:lvl1pPr marL="0" indent="0" algn="l">
              <a:buNone/>
              <a:defRPr sz="1000" b="1" cap="all" spc="50" baseline="0"/>
            </a:lvl1pPr>
            <a:lvl2pPr marL="410428" indent="0" algn="ctr">
              <a:buNone/>
              <a:defRPr sz="1795"/>
            </a:lvl2pPr>
            <a:lvl3pPr marL="820857" indent="0" algn="ctr">
              <a:buNone/>
              <a:defRPr sz="1616"/>
            </a:lvl3pPr>
            <a:lvl4pPr marL="1231285" indent="0" algn="ctr">
              <a:buNone/>
              <a:defRPr sz="1436"/>
            </a:lvl4pPr>
            <a:lvl5pPr marL="1641714" indent="0" algn="ctr">
              <a:buNone/>
              <a:defRPr sz="1436"/>
            </a:lvl5pPr>
            <a:lvl6pPr marL="2052142" indent="0" algn="ctr">
              <a:buNone/>
              <a:defRPr sz="1436"/>
            </a:lvl6pPr>
            <a:lvl7pPr marL="2462571" indent="0" algn="ctr">
              <a:buNone/>
              <a:defRPr sz="1436"/>
            </a:lvl7pPr>
            <a:lvl8pPr marL="2872999" indent="0" algn="ctr">
              <a:buNone/>
              <a:defRPr sz="1436"/>
            </a:lvl8pPr>
            <a:lvl9pPr marL="3283428" indent="0" algn="ctr">
              <a:buNone/>
              <a:defRPr sz="1436"/>
            </a:lvl9pPr>
          </a:lstStyle>
          <a:p>
            <a:r>
              <a:rPr lang="de-DE" dirty="0"/>
              <a:t>Faculty of Health Sciences and Medicine
Health Sciences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4F14CC-4D14-46F5-B520-ADCE2CD5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" y="400414"/>
            <a:ext cx="2419350" cy="597569"/>
          </a:xfrm>
          <a:prstGeom prst="rect">
            <a:avLst/>
          </a:prstGeom>
        </p:spPr>
      </p:pic>
      <p:sp>
        <p:nvSpPr>
          <p:cNvPr id="18" name="Datumsplatzhalter 17" descr="&lt;Einzelfelder_Präsentationstitel&gt;, &lt;Einzelfelder_Datum&gt;">
            <a:extLst>
              <a:ext uri="{FF2B5EF4-FFF2-40B4-BE49-F238E27FC236}">
                <a16:creationId xmlns:a16="http://schemas.microsoft.com/office/drawing/2014/main" id="{B1323FEA-EBF4-4D0D-903F-F7D9F322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FS </a:t>
            </a:r>
            <a:fld id="{6F9730D2-3375-6142-A48B-846434C685A9}" type="datetimeyyyy">
              <a:rPr lang="de-CH" smtClean="0"/>
              <a:pPr/>
              <a:t>2024</a:t>
            </a:fld>
            <a:endParaRPr lang="de-CH" dirty="0"/>
          </a:p>
        </p:txBody>
      </p:sp>
      <p:sp>
        <p:nvSpPr>
          <p:cNvPr id="19" name="Fußzeilenplatzhalter 18" descr="&lt;Mitarbeitende_Ersteller_Mitarbeitende_Titelmitname&gt;">
            <a:extLst>
              <a:ext uri="{FF2B5EF4-FFF2-40B4-BE49-F238E27FC236}">
                <a16:creationId xmlns:a16="http://schemas.microsoft.com/office/drawing/2014/main" id="{45DABE74-37F5-49AB-932A-B5B1BF77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3550" y="4258800"/>
            <a:ext cx="5040000" cy="216000"/>
          </a:xfrm>
        </p:spPr>
        <p:txBody>
          <a:bodyPr bIns="0" anchor="t" anchorCtr="0"/>
          <a:lstStyle>
            <a:lvl1pPr>
              <a:defRPr lang="de-CH" sz="1000" b="1" kern="1200" cap="all" spc="5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820857">
              <a:lnSpc>
                <a:spcPct val="117000"/>
              </a:lnSpc>
            </a:pPr>
            <a:r>
              <a:rPr lang="de-CH" dirty="0"/>
              <a:t>Dr. SC. nat. Oliver Grübner</a:t>
            </a:r>
          </a:p>
        </p:txBody>
      </p:sp>
      <p:sp>
        <p:nvSpPr>
          <p:cNvPr id="29" name="Bildplatzhalter 21">
            <a:extLst>
              <a:ext uri="{FF2B5EF4-FFF2-40B4-BE49-F238E27FC236}">
                <a16:creationId xmlns:a16="http://schemas.microsoft.com/office/drawing/2014/main" id="{6DAB252E-9367-4CCD-9C6E-4EF95D98F0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8775" y="1538287"/>
            <a:ext cx="4824000" cy="4824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Titelbild</a:t>
            </a:r>
          </a:p>
        </p:txBody>
      </p:sp>
    </p:spTree>
    <p:extLst>
      <p:ext uri="{BB962C8B-B14F-4D97-AF65-F5344CB8AC3E}">
        <p14:creationId xmlns:p14="http://schemas.microsoft.com/office/powerpoint/2010/main" val="336249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 userDrawn="1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1 Bild link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386" y="1009863"/>
            <a:ext cx="5902614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9949" y="1484314"/>
            <a:ext cx="5902325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CF6B4D8-F15B-49F1-9E6E-32F19A41B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1052514"/>
            <a:ext cx="3960000" cy="51847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133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2 Bilder link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386" y="1009863"/>
            <a:ext cx="5902614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9949" y="1484314"/>
            <a:ext cx="5902325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CF6B4D8-F15B-49F1-9E6E-32F19A41B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1052513"/>
            <a:ext cx="3960000" cy="252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3" name="Bildplatzhalter 21">
            <a:extLst>
              <a:ext uri="{FF2B5EF4-FFF2-40B4-BE49-F238E27FC236}">
                <a16:creationId xmlns:a16="http://schemas.microsoft.com/office/drawing/2014/main" id="{14A7B445-738B-4806-9CF6-B4BF0DC661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775" y="3717288"/>
            <a:ext cx="3960000" cy="252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266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1 Bild recht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7" y="1009863"/>
            <a:ext cx="5040920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2" y="1484314"/>
            <a:ext cx="5040673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CF6B4D8-F15B-49F1-9E6E-32F19A41B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1354" y="1052514"/>
            <a:ext cx="5040920" cy="51847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2909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1 Bild recht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6" y="1009863"/>
            <a:ext cx="5904563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2" y="1484314"/>
            <a:ext cx="5904274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CF6B4D8-F15B-49F1-9E6E-32F19A41B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2274" y="1052514"/>
            <a:ext cx="3960000" cy="51847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1824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2 Bilder rechts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6" y="1009863"/>
            <a:ext cx="5904563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2" y="1484314"/>
            <a:ext cx="5904274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F7482BBE-ADCE-4918-8B03-B5D8365B63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2775" y="1052513"/>
            <a:ext cx="3960000" cy="252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AB86386F-C024-4658-B84E-553F66937B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22775" y="3717288"/>
            <a:ext cx="3960000" cy="252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81733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Bild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10224000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4" y="1538288"/>
            <a:ext cx="10226675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5752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3" y="1538288"/>
            <a:ext cx="5039087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43550" y="1538288"/>
            <a:ext cx="5039224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5588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4" y="1538288"/>
            <a:ext cx="3672000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76713" y="1538288"/>
            <a:ext cx="6406061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5360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00" y="1538288"/>
            <a:ext cx="6406061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368CCEDC-8DFC-4679-A5C8-93028A06B7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0774" y="1538288"/>
            <a:ext cx="3672000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2971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Bil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3" y="1538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43550" y="1538288"/>
            <a:ext cx="5039224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739EC24-3268-4D6A-B350-DD48DBB19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773" y="3969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4857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rosa">
    <p:bg>
      <p:bgPr>
        <a:solidFill>
          <a:srgbClr val="F9D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9002" y="1448313"/>
            <a:ext cx="5066448" cy="2713997"/>
          </a:xfrm>
        </p:spPr>
        <p:txBody>
          <a:bodyPr anchor="t" anchorCtr="0"/>
          <a:lstStyle>
            <a:lvl1pPr algn="l">
              <a:defRPr sz="3800" spc="50" baseline="0"/>
            </a:lvl1pPr>
          </a:lstStyle>
          <a:p>
            <a:endParaRPr lang="de-CH" dirty="0"/>
          </a:p>
        </p:txBody>
      </p:sp>
      <p:sp>
        <p:nvSpPr>
          <p:cNvPr id="3" name="Untertitel 2" descr="&lt;Mitarbeitende_Ersteller_Mitarbeitende_FakultaetE&gt;&#10;&#10;&lt;mitarbeitende_ersteller_mitarbeitende_institutE&gt;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3550" y="368300"/>
            <a:ext cx="5040000" cy="684000"/>
          </a:xfrm>
        </p:spPr>
        <p:txBody>
          <a:bodyPr tIns="18000"/>
          <a:lstStyle>
            <a:lvl1pPr marL="0" indent="0" algn="l">
              <a:buNone/>
              <a:defRPr sz="1000" b="1" cap="all" spc="50" baseline="0"/>
            </a:lvl1pPr>
            <a:lvl2pPr marL="410428" indent="0" algn="ctr">
              <a:buNone/>
              <a:defRPr sz="1795"/>
            </a:lvl2pPr>
            <a:lvl3pPr marL="820857" indent="0" algn="ctr">
              <a:buNone/>
              <a:defRPr sz="1616"/>
            </a:lvl3pPr>
            <a:lvl4pPr marL="1231285" indent="0" algn="ctr">
              <a:buNone/>
              <a:defRPr sz="1436"/>
            </a:lvl4pPr>
            <a:lvl5pPr marL="1641714" indent="0" algn="ctr">
              <a:buNone/>
              <a:defRPr sz="1436"/>
            </a:lvl5pPr>
            <a:lvl6pPr marL="2052142" indent="0" algn="ctr">
              <a:buNone/>
              <a:defRPr sz="1436"/>
            </a:lvl6pPr>
            <a:lvl7pPr marL="2462571" indent="0" algn="ctr">
              <a:buNone/>
              <a:defRPr sz="1436"/>
            </a:lvl7pPr>
            <a:lvl8pPr marL="2872999" indent="0" algn="ctr">
              <a:buNone/>
              <a:defRPr sz="1436"/>
            </a:lvl8pPr>
            <a:lvl9pPr marL="3283428" indent="0" algn="ctr">
              <a:buNone/>
              <a:defRPr sz="1436"/>
            </a:lvl9pPr>
          </a:lstStyle>
          <a:p>
            <a:r>
              <a:rPr lang="de-DE" dirty="0"/>
              <a:t>Faculty of Health Sciences and Medicine
Health Sciences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4F14CC-4D14-46F5-B520-ADCE2CD5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" y="424640"/>
            <a:ext cx="2419350" cy="549118"/>
          </a:xfrm>
          <a:prstGeom prst="rect">
            <a:avLst/>
          </a:prstGeom>
        </p:spPr>
      </p:pic>
      <p:sp>
        <p:nvSpPr>
          <p:cNvPr id="18" name="Datumsplatzhalter 17" descr="&lt;Einzelfelder_Präsentationstitel&gt;, &lt;Einzelfelder_Datum&gt;">
            <a:extLst>
              <a:ext uri="{FF2B5EF4-FFF2-40B4-BE49-F238E27FC236}">
                <a16:creationId xmlns:a16="http://schemas.microsoft.com/office/drawing/2014/main" id="{B1323FEA-EBF4-4D0D-903F-F7D9F322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19" name="Fußzeilenplatzhalter 18" descr="&lt;Mitarbeitende_Ersteller_Mitarbeitende_Titelmitname&gt;">
            <a:extLst>
              <a:ext uri="{FF2B5EF4-FFF2-40B4-BE49-F238E27FC236}">
                <a16:creationId xmlns:a16="http://schemas.microsoft.com/office/drawing/2014/main" id="{45DABE74-37F5-49AB-932A-B5B1BF77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3550" y="4258800"/>
            <a:ext cx="5040000" cy="216000"/>
          </a:xfrm>
        </p:spPr>
        <p:txBody>
          <a:bodyPr bIns="0" anchor="t" anchorCtr="0"/>
          <a:lstStyle>
            <a:lvl1pPr>
              <a:defRPr lang="de-CH" sz="1000" b="1" kern="1200" cap="all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820857">
              <a:lnSpc>
                <a:spcPct val="117000"/>
              </a:lnSpc>
            </a:pPr>
            <a:r>
              <a:rPr lang="de-CH" dirty="0"/>
              <a:t>Dr. rer. nat. Oliver Grübner</a:t>
            </a:r>
            <a:endParaRPr lang="de-CH" sz="1000" b="1" kern="1200" cap="all" spc="5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Bildplatzhalter 21">
            <a:extLst>
              <a:ext uri="{FF2B5EF4-FFF2-40B4-BE49-F238E27FC236}">
                <a16:creationId xmlns:a16="http://schemas.microsoft.com/office/drawing/2014/main" id="{6DAB252E-9367-4CCD-9C6E-4EF95D98F0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8775" y="1538288"/>
            <a:ext cx="4824000" cy="4824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Titelbild</a:t>
            </a:r>
          </a:p>
        </p:txBody>
      </p:sp>
    </p:spTree>
    <p:extLst>
      <p:ext uri="{BB962C8B-B14F-4D97-AF65-F5344CB8AC3E}">
        <p14:creationId xmlns:p14="http://schemas.microsoft.com/office/powerpoint/2010/main" val="3086272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Bil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4" y="1538288"/>
            <a:ext cx="3672000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76713" y="1538288"/>
            <a:ext cx="6406061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739EC24-3268-4D6A-B350-DD48DBB19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774" y="3969288"/>
            <a:ext cx="3672000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4387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Bil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1451" y="1538288"/>
            <a:ext cx="5039224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3550" y="1538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739EC24-3268-4D6A-B350-DD48DBB19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3550" y="3969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83293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0775" y="1538288"/>
            <a:ext cx="3672000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00" y="1538288"/>
            <a:ext cx="6406061" cy="469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739EC24-3268-4D6A-B350-DD48DBB19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0775" y="3969288"/>
            <a:ext cx="3672000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6818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4 Bil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7787C1CC-A495-4B07-A6A0-8FFE55E067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6363" y="1538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5CE2E9F9-019C-4F72-8274-1229F4AE9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1451" y="1538288"/>
            <a:ext cx="5039224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9739EC24-3268-4D6A-B350-DD48DBB196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6363" y="3969288"/>
            <a:ext cx="5039087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BA3C8027-C8E8-4866-A6CB-9C44D9957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1451" y="3969288"/>
            <a:ext cx="5039224" cy="226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3058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 descr="&lt;Einzelfelder_Präsentationstitel&gt;, &lt;Einzelfelder_Datum&gt;">
            <a:extLst>
              <a:ext uri="{FF2B5EF4-FFF2-40B4-BE49-F238E27FC236}">
                <a16:creationId xmlns:a16="http://schemas.microsoft.com/office/drawing/2014/main" id="{ECF68D89-E961-4DB4-93B2-E48325FC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6" name="Fußzeilenplatzhalter 5" descr="&lt;Mitarbeitende_Ersteller_Mitarbeitende_Titelmitname&gt;">
            <a:extLst>
              <a:ext uri="{FF2B5EF4-FFF2-40B4-BE49-F238E27FC236}">
                <a16:creationId xmlns:a16="http://schemas.microsoft.com/office/drawing/2014/main" id="{A4C023A7-5F25-4081-ADAE-1A835711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DA23FD-9046-4D68-8042-6EAA9D04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 descr="&lt;Einzelfelder_Präsentationstitel&gt;, &lt;Einzelfelder_Datum&gt;">
            <a:extLst>
              <a:ext uri="{FF2B5EF4-FFF2-40B4-BE49-F238E27FC236}">
                <a16:creationId xmlns:a16="http://schemas.microsoft.com/office/drawing/2014/main" id="{4857FD85-AC0B-4D14-821D-FE9B948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32010953-3546-4290-BA6D-D7F662A3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92DEC-4CF7-48F6-B4FE-D0061E31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rgbClr val="F9D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0" y="1454186"/>
            <a:ext cx="5066650" cy="4783102"/>
          </a:xfrm>
        </p:spPr>
        <p:txBody>
          <a:bodyPr/>
          <a:lstStyle>
            <a:lvl1pPr>
              <a:defRPr lang="de-CH" sz="3800" b="1" kern="1200" cap="all" spc="50" baseline="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Datumsplatzhalter 3" descr="&lt;Einzelfelder_Präsentationstitel&gt;, &lt;Einzelfelder_Datum&gt;">
            <a:extLst>
              <a:ext uri="{FF2B5EF4-FFF2-40B4-BE49-F238E27FC236}">
                <a16:creationId xmlns:a16="http://schemas.microsoft.com/office/drawing/2014/main" id="{4857FD85-AC0B-4D14-821D-FE9B948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32010953-3546-4290-BA6D-D7F662A3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92DEC-4CF7-48F6-B4FE-D0061E31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9498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sz="quarter" idx="13"/>
          </p:nvPr>
        </p:nvSpPr>
        <p:spPr>
          <a:xfrm>
            <a:off x="577137" y="160734"/>
            <a:ext cx="3377319" cy="354328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>
              <a:lnSpc>
                <a:spcPts val="2531"/>
              </a:lnSpc>
              <a:spcBef>
                <a:spcPts val="633"/>
              </a:spcBef>
              <a:buClr>
                <a:srgbClr val="000000"/>
              </a:buClr>
              <a:buSzTx/>
              <a:buFont typeface="Helvetica"/>
              <a:buNone/>
              <a:defRPr sz="1266" spc="0">
                <a:solidFill>
                  <a:srgbClr val="323332"/>
                </a:solidFill>
                <a:uFill>
                  <a:solidFill>
                    <a:srgbClr val="323332"/>
                  </a:solidFill>
                </a:uFill>
              </a:defRPr>
            </a:lvl1pPr>
          </a:lstStyle>
          <a:p>
            <a:r>
              <a:t>Subtitle</a:t>
            </a: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/>
                </a:solidFill>
                <a:effectLst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0" baseline="0">
                <a:solidFill>
                  <a:schemeClr val="bg2"/>
                </a:solidFill>
              </a:defRPr>
            </a:lvl1pPr>
            <a:lvl2pPr marL="678632" indent="-241093">
              <a:buSzPct val="100000"/>
              <a:buFont typeface="Courier New" panose="02070309020205020404" pitchFamily="49" charset="0"/>
              <a:buChar char="o"/>
              <a:defRPr spc="0" baseline="0">
                <a:solidFill>
                  <a:schemeClr val="bg2"/>
                </a:solidFill>
              </a:defRPr>
            </a:lvl2pPr>
            <a:lvl3pPr>
              <a:defRPr spc="0" baseline="0">
                <a:solidFill>
                  <a:schemeClr val="bg2"/>
                </a:solidFill>
              </a:defRPr>
            </a:lvl3pPr>
            <a:lvl4pPr>
              <a:defRPr spc="0" baseline="0">
                <a:solidFill>
                  <a:schemeClr val="bg2"/>
                </a:solidFill>
              </a:defRPr>
            </a:lvl4pPr>
            <a:lvl5pPr>
              <a:defRPr spc="0" baseline="0">
                <a:solidFill>
                  <a:schemeClr val="bg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6444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Partn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21F5C175-5CDD-4119-8E88-D19A21B9E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9002" y="1448313"/>
            <a:ext cx="5066448" cy="2713997"/>
          </a:xfrm>
        </p:spPr>
        <p:txBody>
          <a:bodyPr anchor="t" anchorCtr="0"/>
          <a:lstStyle>
            <a:lvl1pPr algn="l">
              <a:defRPr sz="3800" spc="50" baseline="0"/>
            </a:lvl1pPr>
          </a:lstStyle>
          <a:p>
            <a:endParaRPr lang="de-CH" dirty="0"/>
          </a:p>
        </p:txBody>
      </p:sp>
      <p:sp>
        <p:nvSpPr>
          <p:cNvPr id="3" name="Untertitel 2" descr="&lt;Mitarbeitende_Ersteller_Mitarbeitende_FakultaetE&gt;&#10;&#10;&lt;mitarbeitende_ersteller_mitarbeitende_institutE&gt;">
            <a:extLst>
              <a:ext uri="{FF2B5EF4-FFF2-40B4-BE49-F238E27FC236}">
                <a16:creationId xmlns:a16="http://schemas.microsoft.com/office/drawing/2014/main" id="{BBD95983-37AF-4025-91FE-CAC128DFA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3550" y="368300"/>
            <a:ext cx="5040000" cy="684000"/>
          </a:xfrm>
        </p:spPr>
        <p:txBody>
          <a:bodyPr tIns="18000"/>
          <a:lstStyle>
            <a:lvl1pPr marL="0" indent="0" algn="l">
              <a:buNone/>
              <a:defRPr sz="1000" b="1" cap="all" spc="50" baseline="0"/>
            </a:lvl1pPr>
            <a:lvl2pPr marL="410428" indent="0" algn="ctr">
              <a:buNone/>
              <a:defRPr sz="1795"/>
            </a:lvl2pPr>
            <a:lvl3pPr marL="820857" indent="0" algn="ctr">
              <a:buNone/>
              <a:defRPr sz="1616"/>
            </a:lvl3pPr>
            <a:lvl4pPr marL="1231285" indent="0" algn="ctr">
              <a:buNone/>
              <a:defRPr sz="1436"/>
            </a:lvl4pPr>
            <a:lvl5pPr marL="1641714" indent="0" algn="ctr">
              <a:buNone/>
              <a:defRPr sz="1436"/>
            </a:lvl5pPr>
            <a:lvl6pPr marL="2052142" indent="0" algn="ctr">
              <a:buNone/>
              <a:defRPr sz="1436"/>
            </a:lvl6pPr>
            <a:lvl7pPr marL="2462571" indent="0" algn="ctr">
              <a:buNone/>
              <a:defRPr sz="1436"/>
            </a:lvl7pPr>
            <a:lvl8pPr marL="2872999" indent="0" algn="ctr">
              <a:buNone/>
              <a:defRPr sz="1436"/>
            </a:lvl8pPr>
            <a:lvl9pPr marL="3283428" indent="0" algn="ctr">
              <a:buNone/>
              <a:defRPr sz="1436"/>
            </a:lvl9pPr>
          </a:lstStyle>
          <a:p>
            <a:r>
              <a:rPr lang="de-DE" dirty="0"/>
              <a:t>Faculty of Health Sciences and Medicine
Health Sciences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4F14CC-4D14-46F5-B520-ADCE2CD5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" y="400414"/>
            <a:ext cx="2419350" cy="597569"/>
          </a:xfrm>
          <a:prstGeom prst="rect">
            <a:avLst/>
          </a:prstGeom>
        </p:spPr>
      </p:pic>
      <p:sp>
        <p:nvSpPr>
          <p:cNvPr id="18" name="Datumsplatzhalter 17" descr="&lt;Einzelfelder_Präsentationstitel&gt;, &lt;Einzelfelder_Datum&gt;">
            <a:extLst>
              <a:ext uri="{FF2B5EF4-FFF2-40B4-BE49-F238E27FC236}">
                <a16:creationId xmlns:a16="http://schemas.microsoft.com/office/drawing/2014/main" id="{B1323FEA-EBF4-4D0D-903F-F7D9F322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19" name="Fußzeilenplatzhalter 18" descr="&lt;Mitarbeitende_Ersteller_Mitarbeitende_Titelmitname&gt;">
            <a:extLst>
              <a:ext uri="{FF2B5EF4-FFF2-40B4-BE49-F238E27FC236}">
                <a16:creationId xmlns:a16="http://schemas.microsoft.com/office/drawing/2014/main" id="{45DABE74-37F5-49AB-932A-B5B1BF776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3550" y="4257926"/>
            <a:ext cx="5040000" cy="216000"/>
          </a:xfrm>
        </p:spPr>
        <p:txBody>
          <a:bodyPr bIns="0" anchor="t" anchorCtr="0"/>
          <a:lstStyle>
            <a:lvl1pPr>
              <a:defRPr lang="de-CH" sz="1000" b="1" kern="1200" cap="all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820857">
              <a:lnSpc>
                <a:spcPct val="117000"/>
              </a:lnSpc>
            </a:pPr>
            <a:r>
              <a:rPr lang="de-CH" dirty="0"/>
              <a:t>Dr. rer. nat. Oliver Grübner</a:t>
            </a:r>
            <a:endParaRPr lang="de-CH" sz="1000" b="1" kern="1200" cap="all" spc="5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Bildplatzhalter 21">
            <a:extLst>
              <a:ext uri="{FF2B5EF4-FFF2-40B4-BE49-F238E27FC236}">
                <a16:creationId xmlns:a16="http://schemas.microsoft.com/office/drawing/2014/main" id="{CC393FA3-A6A3-41AF-8F2C-A42D465142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1538288"/>
            <a:ext cx="4824000" cy="4824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Titelbild</a:t>
            </a:r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D2FFD82-6F1D-4CEF-992A-ED4A7CA56F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3550" y="5203611"/>
            <a:ext cx="973138" cy="4939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0" name="Bildplatzhalter 21">
            <a:extLst>
              <a:ext uri="{FF2B5EF4-FFF2-40B4-BE49-F238E27FC236}">
                <a16:creationId xmlns:a16="http://schemas.microsoft.com/office/drawing/2014/main" id="{62EB18FE-B9DE-4B95-AD30-9A367FFC9C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96075" y="5203611"/>
            <a:ext cx="973138" cy="4939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1" name="Bildplatzhalter 21">
            <a:extLst>
              <a:ext uri="{FF2B5EF4-FFF2-40B4-BE49-F238E27FC236}">
                <a16:creationId xmlns:a16="http://schemas.microsoft.com/office/drawing/2014/main" id="{193486A0-BD3E-4A1D-93E1-ED172871C9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48600" y="5203611"/>
            <a:ext cx="973138" cy="4939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Partnerlogo</a:t>
            </a:r>
          </a:p>
        </p:txBody>
      </p:sp>
      <p:sp>
        <p:nvSpPr>
          <p:cNvPr id="12" name="Bildplatzhalter 21">
            <a:extLst>
              <a:ext uri="{FF2B5EF4-FFF2-40B4-BE49-F238E27FC236}">
                <a16:creationId xmlns:a16="http://schemas.microsoft.com/office/drawing/2014/main" id="{4C9FD99E-DFF1-4010-B144-89B625A68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01125" y="5203611"/>
            <a:ext cx="973138" cy="49392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CH" dirty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174373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 userDrawn="1">
          <p15:clr>
            <a:srgbClr val="5ACBF0"/>
          </p15:clr>
        </p15:guide>
        <p15:guide id="6" orient="horz" pos="3271" userDrawn="1">
          <p15:clr>
            <a:srgbClr val="5ACBF0"/>
          </p15:clr>
        </p15:guide>
        <p15:guide id="7" orient="horz" pos="3589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rgbClr val="F9D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66903"/>
            <a:ext cx="10224000" cy="565247"/>
          </a:xfrm>
        </p:spPr>
        <p:txBody>
          <a:bodyPr/>
          <a:lstStyle>
            <a:lvl1pPr>
              <a:defRPr lang="de-CH" sz="3800" b="1" kern="1200" cap="all" spc="50" baseline="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4" name="Datumsplatzhalter 3" descr="&lt;Einzelfelder_Präsentationstitel&gt;, &lt;Einzelfelder_Datum&gt;">
            <a:extLst>
              <a:ext uri="{FF2B5EF4-FFF2-40B4-BE49-F238E27FC236}">
                <a16:creationId xmlns:a16="http://schemas.microsoft.com/office/drawing/2014/main" id="{4857FD85-AC0B-4D14-821D-FE9B948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32010953-3546-4290-BA6D-D7F662A3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92DEC-4CF7-48F6-B4FE-D0061E31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DAC7952-ACCD-43D1-BF6F-9F45B94B6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2031318"/>
            <a:ext cx="10223500" cy="3744000"/>
          </a:xfrm>
        </p:spPr>
        <p:txBody>
          <a:bodyPr numCol="2" spcCol="144000"/>
          <a:lstStyle>
            <a:lvl1pPr marL="432000" indent="-432000">
              <a:spcAft>
                <a:spcPts val="1900"/>
              </a:spcAft>
              <a:buFont typeface="+mj-lt"/>
              <a:buAutoNum type="arabicPeriod"/>
              <a:tabLst>
                <a:tab pos="432000" algn="l"/>
              </a:tabLst>
              <a:defRPr sz="1800"/>
            </a:lvl1pPr>
            <a:lvl2pPr>
              <a:buFontTx/>
              <a:buNone/>
              <a:defRPr sz="1800"/>
            </a:lvl2pPr>
            <a:lvl3pPr>
              <a:buFont typeface="Arial" panose="020B0604020202020204" pitchFamily="34" charset="0"/>
              <a:buChar char="–"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1180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folie">
    <p:bg>
      <p:bgPr>
        <a:solidFill>
          <a:srgbClr val="F9D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0" y="966902"/>
            <a:ext cx="5066650" cy="5270386"/>
          </a:xfrm>
        </p:spPr>
        <p:txBody>
          <a:bodyPr/>
          <a:lstStyle>
            <a:lvl1pPr>
              <a:defRPr lang="de-CH" sz="3800" b="1" kern="1200" cap="all" spc="50" baseline="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dirty="0"/>
          </a:p>
        </p:txBody>
      </p:sp>
      <p:sp>
        <p:nvSpPr>
          <p:cNvPr id="4" name="Datumsplatzhalter 3" descr="&lt;Einzelfelder_Präsentationstitel&gt;, &lt;Einzelfelder_Datum&gt;">
            <a:extLst>
              <a:ext uri="{FF2B5EF4-FFF2-40B4-BE49-F238E27FC236}">
                <a16:creationId xmlns:a16="http://schemas.microsoft.com/office/drawing/2014/main" id="{4857FD85-AC0B-4D14-821D-FE9B948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32010953-3546-4290-BA6D-D7F662A3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92DEC-4CF7-48F6-B4FE-D0061E31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698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,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INHALT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de-DE" dirty="0"/>
              <a:t>INHALT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484314"/>
            <a:ext cx="10223500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376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,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&lt;Einzelfelder_Präsentationstitel&gt;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5037863" cy="360000"/>
          </a:xfrm>
        </p:spPr>
        <p:txBody>
          <a:bodyPr/>
          <a:lstStyle>
            <a:lvl1pPr>
              <a:defRPr sz="2400"/>
            </a:lvl1pPr>
          </a:lstStyle>
          <a:p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484314"/>
            <a:ext cx="5039088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1C6B66F-90CC-46C6-A829-8E8D3785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4912" y="991452"/>
            <a:ext cx="5039088" cy="524583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2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ger Titel und Text,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5037863" cy="241913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1C6B66F-90CC-46C6-A829-8E8D3785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4912" y="991452"/>
            <a:ext cx="5039088" cy="524583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85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1 Bild link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28" y="1009863"/>
            <a:ext cx="5038971" cy="36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6" name="Datumsplatzhalter 5" descr="&lt;Einzelfelder_Präsentationstitel&gt;, &lt;Einzelfelder_Datum&gt;">
            <a:extLst>
              <a:ext uri="{FF2B5EF4-FFF2-40B4-BE49-F238E27FC236}">
                <a16:creationId xmlns:a16="http://schemas.microsoft.com/office/drawing/2014/main" id="{2CF66EB9-A461-4BE9-A12B-60ABA80C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7" name="Fußzeilenplatzhalter 6" descr="&lt;Mitarbeitende_Ersteller_Mitarbeitende_Titelmitname&gt;">
            <a:extLst>
              <a:ext uri="{FF2B5EF4-FFF2-40B4-BE49-F238E27FC236}">
                <a16:creationId xmlns:a16="http://schemas.microsoft.com/office/drawing/2014/main" id="{5D0BA506-B2AF-4860-87C2-5838B2D5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00938A-377D-46DC-9CEE-22805093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/>
              <a:t>‹Nr.›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3DCDC9-8581-4933-B09A-8E31DBD4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3550" y="1484314"/>
            <a:ext cx="5038724" cy="47529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Bildplatzhalter 21">
            <a:extLst>
              <a:ext uri="{FF2B5EF4-FFF2-40B4-BE49-F238E27FC236}">
                <a16:creationId xmlns:a16="http://schemas.microsoft.com/office/drawing/2014/main" id="{BCF6B4D8-F15B-49F1-9E6E-32F19A41B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775" y="1052514"/>
            <a:ext cx="5041900" cy="51847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124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10224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484314"/>
            <a:ext cx="10224000" cy="4752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4" name="Datumsplatzhalter 3" descr="&lt;Einzelfelder_Präsentationstitel&gt;, &lt;Einzelfelder_Datum&gt;">
            <a:extLst>
              <a:ext uri="{FF2B5EF4-FFF2-40B4-BE49-F238E27FC236}">
                <a16:creationId xmlns:a16="http://schemas.microsoft.com/office/drawing/2014/main" id="{86B66F5F-246B-41C3-A7EF-74B5848C4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1" y="6417721"/>
            <a:ext cx="5039088" cy="216000"/>
          </a:xfrm>
          <a:prstGeom prst="rect">
            <a:avLst/>
          </a:prstGeom>
        </p:spPr>
        <p:txBody>
          <a:bodyPr vert="horz" lIns="0" tIns="0" rIns="0" bIns="18000" rtlCol="0" anchor="b" anchorCtr="0"/>
          <a:lstStyle>
            <a:lvl1pPr algn="l">
              <a:defRPr sz="700">
                <a:solidFill>
                  <a:srgbClr val="000000"/>
                </a:solidFill>
              </a:defRPr>
            </a:lvl1pPr>
          </a:lstStyle>
          <a:p>
            <a:r>
              <a:rPr lang="de-CH" dirty="0"/>
              <a:t>, 12 January 2024</a:t>
            </a:r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BA7469D3-D758-4D66-B52B-335D0B00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43550" y="6417721"/>
            <a:ext cx="4176713" cy="216000"/>
          </a:xfrm>
          <a:prstGeom prst="rect">
            <a:avLst/>
          </a:prstGeom>
        </p:spPr>
        <p:txBody>
          <a:bodyPr vert="horz" lIns="0" tIns="0" rIns="0" bIns="18000" rtlCol="0" anchor="b" anchorCtr="0"/>
          <a:lstStyle>
            <a:lvl1pPr algn="l">
              <a:defRPr sz="700">
                <a:solidFill>
                  <a:srgbClr val="000000"/>
                </a:solidFill>
              </a:defRPr>
            </a:lvl1pPr>
          </a:lstStyle>
          <a:p>
            <a:r>
              <a:rPr lang="de-CH" dirty="0"/>
              <a:t>Dr. rer. nat. Oliver Grübner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B6E1BC-0BF1-4586-8DE0-316908CCD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64725" y="6417721"/>
            <a:ext cx="7180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fld id="{0A6ABA92-B65E-42F5-BB28-73DA50746AED}" type="slidenum">
              <a:rPr lang="de-CH"/>
              <a:pPr/>
              <a:t>‹Nr.›</a:t>
            </a:fld>
            <a:endParaRPr lang="de-CH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9FDFFC1B-1543-47CF-ADEA-5D5B6A3C01D1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" y="423849"/>
            <a:ext cx="1266825" cy="28753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7FC3AF4-0398-A641-F7CA-71742B68A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b="34638"/>
          <a:stretch/>
        </p:blipFill>
        <p:spPr>
          <a:xfrm>
            <a:off x="9097166" y="148144"/>
            <a:ext cx="1535117" cy="5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  <p:sldLayoutId id="2147483675" r:id="rId27"/>
  </p:sldLayoutIdLst>
  <p:hf hdr="0"/>
  <p:txStyles>
    <p:titleStyle>
      <a:lvl1pPr algn="l" defTabSz="820857" rtl="0" eaLnBrk="1" latinLnBrk="0" hangingPunct="1">
        <a:lnSpc>
          <a:spcPct val="95000"/>
        </a:lnSpc>
        <a:spcBef>
          <a:spcPct val="0"/>
        </a:spcBef>
        <a:buNone/>
        <a:defRPr sz="2000" b="1" kern="1200" cap="all" spc="3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216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98000" indent="-216000" algn="l" defTabSz="864000" rtl="0" eaLnBrk="1" latinLnBrk="0" hangingPunct="1">
        <a:lnSpc>
          <a:spcPct val="117000"/>
        </a:lnSpc>
        <a:spcBef>
          <a:spcPts val="0"/>
        </a:spcBef>
        <a:buFont typeface="+mj-lt"/>
        <a:buAutoNum type="arabicPeriod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432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648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864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6pPr>
      <a:lvl7pPr marL="1080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7pPr>
      <a:lvl8pPr marL="1296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8pPr>
      <a:lvl9pPr marL="1512000" indent="-216000" algn="l" defTabSz="8640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1pPr>
      <a:lvl2pPr marL="410428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2pPr>
      <a:lvl3pPr marL="820857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3pPr>
      <a:lvl4pPr marL="1231285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641714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2052142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462571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2872999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283428" algn="l" defTabSz="820857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547EBF"/>
          </p15:clr>
        </p15:guide>
        <p15:guide id="2" pos="6668" userDrawn="1">
          <p15:clr>
            <a:srgbClr val="547EBF"/>
          </p15:clr>
        </p15:guide>
        <p15:guide id="5" orient="horz" pos="3929" userDrawn="1">
          <p15:clr>
            <a:srgbClr val="547EBF"/>
          </p15:clr>
        </p15:guide>
        <p15:guide id="6" orient="horz" pos="4178" userDrawn="1">
          <p15:clr>
            <a:srgbClr val="547EBF"/>
          </p15:clr>
        </p15:guide>
        <p15:guide id="8" pos="3492" userDrawn="1">
          <p15:clr>
            <a:srgbClr val="5ACBF0"/>
          </p15:clr>
        </p15:guide>
        <p15:guide id="9" pos="3402" userDrawn="1">
          <p15:clr>
            <a:srgbClr val="5ACBF0"/>
          </p15:clr>
        </p15:guide>
        <p15:guide id="10" pos="2948" userDrawn="1">
          <p15:clr>
            <a:srgbClr val="5ACBF0"/>
          </p15:clr>
        </p15:guide>
        <p15:guide id="11" pos="2857" userDrawn="1">
          <p15:clr>
            <a:srgbClr val="5ACBF0"/>
          </p15:clr>
        </p15:guide>
        <p15:guide id="12" pos="2404" userDrawn="1">
          <p15:clr>
            <a:srgbClr val="5ACBF0"/>
          </p15:clr>
        </p15:guide>
        <p15:guide id="13" pos="2313" userDrawn="1">
          <p15:clr>
            <a:srgbClr val="5ACBF0"/>
          </p15:clr>
        </p15:guide>
        <p15:guide id="14" pos="1859" userDrawn="1">
          <p15:clr>
            <a:srgbClr val="5ACBF0"/>
          </p15:clr>
        </p15:guide>
        <p15:guide id="15" pos="1769" userDrawn="1">
          <p15:clr>
            <a:srgbClr val="5ACBF0"/>
          </p15:clr>
        </p15:guide>
        <p15:guide id="16" pos="1315" userDrawn="1">
          <p15:clr>
            <a:srgbClr val="5ACBF0"/>
          </p15:clr>
        </p15:guide>
        <p15:guide id="17" pos="1224" userDrawn="1">
          <p15:clr>
            <a:srgbClr val="5ACBF0"/>
          </p15:clr>
        </p15:guide>
        <p15:guide id="18" pos="771" userDrawn="1">
          <p15:clr>
            <a:srgbClr val="5ACBF0"/>
          </p15:clr>
        </p15:guide>
        <p15:guide id="19" pos="680" userDrawn="1">
          <p15:clr>
            <a:srgbClr val="5ACBF0"/>
          </p15:clr>
        </p15:guide>
        <p15:guide id="20" pos="3946" userDrawn="1">
          <p15:clr>
            <a:srgbClr val="5ACBF0"/>
          </p15:clr>
        </p15:guide>
        <p15:guide id="21" pos="4037" userDrawn="1">
          <p15:clr>
            <a:srgbClr val="5ACBF0"/>
          </p15:clr>
        </p15:guide>
        <p15:guide id="22" pos="4581" userDrawn="1">
          <p15:clr>
            <a:srgbClr val="5ACBF0"/>
          </p15:clr>
        </p15:guide>
        <p15:guide id="23" pos="4490" userDrawn="1">
          <p15:clr>
            <a:srgbClr val="5ACBF0"/>
          </p15:clr>
        </p15:guide>
        <p15:guide id="24" pos="5035" userDrawn="1">
          <p15:clr>
            <a:srgbClr val="5ACBF0"/>
          </p15:clr>
        </p15:guide>
        <p15:guide id="25" pos="5125" userDrawn="1">
          <p15:clr>
            <a:srgbClr val="5ACBF0"/>
          </p15:clr>
        </p15:guide>
        <p15:guide id="26" pos="5579" userDrawn="1">
          <p15:clr>
            <a:srgbClr val="5ACBF0"/>
          </p15:clr>
        </p15:guide>
        <p15:guide id="27" pos="5670" userDrawn="1">
          <p15:clr>
            <a:srgbClr val="5ACBF0"/>
          </p15:clr>
        </p15:guide>
        <p15:guide id="28" pos="6123" userDrawn="1">
          <p15:clr>
            <a:srgbClr val="5ACBF0"/>
          </p15:clr>
        </p15:guide>
        <p15:guide id="29" pos="6214" userDrawn="1">
          <p15:clr>
            <a:srgbClr val="5ACBF0"/>
          </p15:clr>
        </p15:guide>
        <p15:guide id="32" orient="horz" pos="232" userDrawn="1">
          <p15:clr>
            <a:srgbClr val="547EBF"/>
          </p15:clr>
        </p15:guide>
        <p15:guide id="36" orient="horz" pos="969" userDrawn="1">
          <p15:clr>
            <a:srgbClr val="5ACBF0"/>
          </p15:clr>
        </p15:guide>
        <p15:guide id="37" orient="horz" pos="6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8.xml"/><Relationship Id="rId18" Type="http://schemas.openxmlformats.org/officeDocument/2006/relationships/image" Target="../media/image28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5.png"/><Relationship Id="rId17" Type="http://schemas.openxmlformats.org/officeDocument/2006/relationships/customXml" Target="../ink/ink10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6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1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customXml" Target="../ink/ink1.xml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hyperlink" Target="https://www.muskelgesellschaft.ch/wp-content/uploads/2023/06/info2.23_Web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&lt;Einzelfelder_Präsentationstitel&gt;">
            <a:extLst>
              <a:ext uri="{FF2B5EF4-FFF2-40B4-BE49-F238E27FC236}">
                <a16:creationId xmlns:a16="http://schemas.microsoft.com/office/drawing/2014/main" id="{C11613C6-AD18-411E-A443-E97E26497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7102" y="1512116"/>
            <a:ext cx="5066448" cy="2713997"/>
          </a:xfrm>
        </p:spPr>
        <p:txBody>
          <a:bodyPr/>
          <a:lstStyle/>
          <a:p>
            <a:r>
              <a:rPr lang="de-CH" sz="4400" b="1" dirty="0">
                <a:solidFill>
                  <a:srgbClr val="E5007D"/>
                </a:solidFill>
                <a:effectLst/>
              </a:rPr>
              <a:t>Smart Cities and Disability</a:t>
            </a:r>
            <a:endParaRPr lang="de-CH" dirty="0">
              <a:solidFill>
                <a:srgbClr val="E5007D"/>
              </a:solidFill>
            </a:endParaRPr>
          </a:p>
        </p:txBody>
      </p:sp>
      <p:sp>
        <p:nvSpPr>
          <p:cNvPr id="13" name="Untertitel 12" descr="&lt;Mitarbeitende_Ersteller_Mitarbeitende_FakultaetE&gt;&#10;&#10;&lt;mitarbeitende_ersteller_mitarbeitende_institutE&gt;">
            <a:extLst>
              <a:ext uri="{FF2B5EF4-FFF2-40B4-BE49-F238E27FC236}">
                <a16:creationId xmlns:a16="http://schemas.microsoft.com/office/drawing/2014/main" id="{67C2900E-10CF-4F09-8E0E-FBAB1974B0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Faculty For Health Sciences and Medicine</a:t>
            </a:r>
            <a:endParaRPr lang="en-US" sz="1000" dirty="0"/>
          </a:p>
        </p:txBody>
      </p:sp>
      <p:sp>
        <p:nvSpPr>
          <p:cNvPr id="5" name="Fußzeilenplatzhalter 4" descr="&lt;mitarbeitende_ersteller_mitarbeitende_titelmitname&gt;">
            <a:extLst>
              <a:ext uri="{FF2B5EF4-FFF2-40B4-BE49-F238E27FC236}">
                <a16:creationId xmlns:a16="http://schemas.microsoft.com/office/drawing/2014/main" id="{BB136E63-8581-44E3-9C26-A22BFD1C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43550" y="3409962"/>
            <a:ext cx="5040000" cy="1540023"/>
          </a:xfrm>
        </p:spPr>
        <p:txBody>
          <a:bodyPr/>
          <a:lstStyle/>
          <a:p>
            <a:r>
              <a:rPr lang="en-US" sz="2000" dirty="0"/>
              <a:t>Oliver </a:t>
            </a:r>
            <a:r>
              <a:rPr lang="en-US" sz="2000" dirty="0" err="1"/>
              <a:t>Gruebner</a:t>
            </a:r>
            <a:r>
              <a:rPr lang="en-US" sz="2000" b="0" dirty="0"/>
              <a:t>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Anna Do, Christopher Hewitt,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Boglarka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Zsolyomi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, Fiona Strobel, Monique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Sekhon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, Suzanne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Elayan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, Martin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Sykora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, AND Ketan </a:t>
            </a:r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</a:rPr>
              <a:t>Shankardass</a:t>
            </a:r>
            <a:endParaRPr lang="en-US" sz="1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6DA85C9-DF62-53F2-4E9E-9F5BBBD4C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40"/>
          <a:stretch/>
        </p:blipFill>
        <p:spPr>
          <a:xfrm>
            <a:off x="0" y="5342172"/>
            <a:ext cx="3648288" cy="127297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0A5DEA0-8D16-A84C-471C-2C0C8BFBE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60"/>
          <a:stretch/>
        </p:blipFill>
        <p:spPr>
          <a:xfrm>
            <a:off x="8984057" y="6194136"/>
            <a:ext cx="1839709" cy="46413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0142C3A-7CE7-2B68-757E-A1543DEBD4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367" y="5449717"/>
            <a:ext cx="1243347" cy="1357624"/>
          </a:xfrm>
          <a:prstGeom prst="rect">
            <a:avLst/>
          </a:prstGeom>
        </p:spPr>
      </p:pic>
      <p:pic>
        <p:nvPicPr>
          <p:cNvPr id="23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9785627-B388-056A-9B69-A67B27C1E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73" y="5675404"/>
            <a:ext cx="1047982" cy="8950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7DAF154-BBD4-4365-3EDF-29F2A3AA00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4614" y="5531121"/>
            <a:ext cx="1202973" cy="1183647"/>
          </a:xfrm>
          <a:prstGeom prst="rect">
            <a:avLst/>
          </a:prstGeom>
        </p:spPr>
      </p:pic>
      <p:pic>
        <p:nvPicPr>
          <p:cNvPr id="3" name="Picture 8" descr="Women in matching clothes">
            <a:extLst>
              <a:ext uri="{FF2B5EF4-FFF2-40B4-BE49-F238E27FC236}">
                <a16:creationId xmlns:a16="http://schemas.microsoft.com/office/drawing/2014/main" id="{21439EB3-29D2-F70E-7E4B-BE4BB66DD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66" r="2" b="2"/>
          <a:stretch/>
        </p:blipFill>
        <p:spPr>
          <a:xfrm>
            <a:off x="360001" y="1538288"/>
            <a:ext cx="4651104" cy="3411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82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BF92A6B-B261-39D7-273F-1BD52756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10224000" cy="360000"/>
          </a:xfrm>
        </p:spPr>
        <p:txBody>
          <a:bodyPr anchor="t">
            <a:normAutofit/>
          </a:bodyPr>
          <a:lstStyle/>
          <a:p>
            <a:r>
              <a:rPr lang="en-US" dirty="0"/>
              <a:t>Word Cloud of Titles and Abstracts</a:t>
            </a:r>
          </a:p>
        </p:txBody>
      </p:sp>
      <p:pic>
        <p:nvPicPr>
          <p:cNvPr id="21" name="Inhaltsplatzhalter 20" descr="Ein Bild, das Text, Schrift, Grafikdesign, Grafiken enthält.&#10;&#10;Automatisch generierte Beschreibung">
            <a:extLst>
              <a:ext uri="{FF2B5EF4-FFF2-40B4-BE49-F238E27FC236}">
                <a16:creationId xmlns:a16="http://schemas.microsoft.com/office/drawing/2014/main" id="{F11747E1-E6B2-24A2-AD30-54F1157E6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 b="13391"/>
          <a:stretch/>
        </p:blipFill>
        <p:spPr>
          <a:xfrm>
            <a:off x="358775" y="1484314"/>
            <a:ext cx="10224000" cy="4752974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F8A96152-5648-0695-E1DA-985C523B42E8}"/>
                  </a:ext>
                </a:extLst>
              </p14:cNvPr>
              <p14:cNvContentPartPr/>
              <p14:nvPr/>
            </p14:nvContentPartPr>
            <p14:xfrm>
              <a:off x="3908720" y="1412160"/>
              <a:ext cx="1231560" cy="85248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8A96152-5648-0695-E1DA-985C523B42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55080" y="1304160"/>
                <a:ext cx="1339200" cy="10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0FACD63-685A-738A-EAD2-D63F20B48921}"/>
                  </a:ext>
                </a:extLst>
              </p14:cNvPr>
              <p14:cNvContentPartPr/>
              <p14:nvPr/>
            </p14:nvContentPartPr>
            <p14:xfrm>
              <a:off x="6481280" y="1527720"/>
              <a:ext cx="2004480" cy="139320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0FACD63-685A-738A-EAD2-D63F20B489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7640" y="1420080"/>
                <a:ext cx="2112120" cy="16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802F1D9-812C-AB0D-6C4D-5A3592E4F635}"/>
                  </a:ext>
                </a:extLst>
              </p14:cNvPr>
              <p14:cNvContentPartPr/>
              <p14:nvPr/>
            </p14:nvContentPartPr>
            <p14:xfrm>
              <a:off x="9279080" y="1277320"/>
              <a:ext cx="651240" cy="134460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802F1D9-812C-AB0D-6C4D-5A3592E4F6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25080" y="1169320"/>
                <a:ext cx="758880" cy="156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9179E57-3A23-EF5E-3FDA-A3973BA0E6F0}"/>
                  </a:ext>
                </a:extLst>
              </p14:cNvPr>
              <p14:cNvContentPartPr/>
              <p14:nvPr/>
            </p14:nvContentPartPr>
            <p14:xfrm>
              <a:off x="802640" y="3408000"/>
              <a:ext cx="1497960" cy="90900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9179E57-3A23-EF5E-3FDA-A3973BA0E6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9000" y="3300360"/>
                <a:ext cx="1605600" cy="11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8F733A96-D8D4-BACC-07C6-F4F9F3382972}"/>
                  </a:ext>
                </a:extLst>
              </p14:cNvPr>
              <p14:cNvContentPartPr/>
              <p14:nvPr/>
            </p14:nvContentPartPr>
            <p14:xfrm>
              <a:off x="798320" y="5182440"/>
              <a:ext cx="1562400" cy="12931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8F733A96-D8D4-BACC-07C6-F4F9F33829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4680" y="5074440"/>
                <a:ext cx="1670040" cy="15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F8F2224B-05DE-1B61-27E3-3E0C2A630F53}"/>
                  </a:ext>
                </a:extLst>
              </p14:cNvPr>
              <p14:cNvContentPartPr/>
              <p14:nvPr/>
            </p14:nvContentPartPr>
            <p14:xfrm>
              <a:off x="8627960" y="4664400"/>
              <a:ext cx="952560" cy="183528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8F2224B-05DE-1B61-27E3-3E0C2A630F5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73960" y="4556760"/>
                <a:ext cx="1060200" cy="20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DBA3E566-FB76-4403-5DCE-5B22F94DA149}"/>
                  </a:ext>
                </a:extLst>
              </p14:cNvPr>
              <p14:cNvContentPartPr/>
              <p14:nvPr/>
            </p14:nvContentPartPr>
            <p14:xfrm>
              <a:off x="3455480" y="4455960"/>
              <a:ext cx="639720" cy="113112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DBA3E566-FB76-4403-5DCE-5B22F94DA1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01840" y="4347960"/>
                <a:ext cx="747360" cy="13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F1701E9C-0C19-09A0-8162-094D9922A7C7}"/>
                  </a:ext>
                </a:extLst>
              </p14:cNvPr>
              <p14:cNvContentPartPr/>
              <p14:nvPr/>
            </p14:nvContentPartPr>
            <p14:xfrm>
              <a:off x="5853080" y="5151120"/>
              <a:ext cx="585000" cy="135072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F1701E9C-0C19-09A0-8162-094D9922A7C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99080" y="5043120"/>
                <a:ext cx="692640" cy="156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98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242A7-88C6-0F50-DC55-6BFD01BC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Discussion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9289402-A1CD-D049-4414-B719012C52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369863"/>
            <a:ext cx="10223500" cy="4752974"/>
          </a:xfrm>
        </p:spPr>
        <p:txBody>
          <a:bodyPr/>
          <a:lstStyle/>
          <a:p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Key themes identified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US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city planning, tourism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US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university campus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settings</a:t>
            </a:r>
          </a:p>
          <a:p>
            <a:endParaRPr lang="en-US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Smart citizens</a:t>
            </a:r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App-based assessments 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Physical barriers 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cs typeface="Times New Roman" panose="02020603050405020304" pitchFamily="18" charset="0"/>
              </a:rPr>
              <a:t>Wayfinding and inclusive navigation of p</a:t>
            </a: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ublic transit and public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spaces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cs typeface="Times New Roman" panose="02020603050405020304" pitchFamily="18" charset="0"/>
              </a:rPr>
              <a:t>Parking spaces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Wheelchair mounted sensors and assistive devices (GPS, RFID, vibration detection, visuals)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Surface types, street features, inclinations </a:t>
            </a: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of ramps, curbs, step heights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Visualizing wheelchair navigation to pedestrians</a:t>
            </a:r>
          </a:p>
          <a:p>
            <a:pPr marL="933750" lvl="4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Robots</a:t>
            </a:r>
          </a:p>
          <a:p>
            <a:endParaRPr lang="en-US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Smart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Monitoring urban accessibility (RFID, Bluetooth, and GPS acquisition)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Cooperative traffic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a typeface="Aptos" panose="020B0004020202020204" pitchFamily="34" charset="0"/>
                <a:cs typeface="Times New Roman" panose="02020603050405020304" pitchFamily="18" charset="0"/>
              </a:rPr>
              <a:t>Mobility and parking solutions for disability affected persons</a:t>
            </a:r>
          </a:p>
          <a:p>
            <a:endParaRPr lang="en-US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8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23A40-806E-2741-8737-1316F725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Smart Citizens</a:t>
            </a:r>
          </a:p>
        </p:txBody>
      </p:sp>
      <p:pic>
        <p:nvPicPr>
          <p:cNvPr id="7" name="Grafik 6" descr="Ein Bild, das Text, Handy, Kommunikationsgerät, mobiles Gerät enthält.&#10;&#10;Automatisch generierte Beschreibung">
            <a:extLst>
              <a:ext uri="{FF2B5EF4-FFF2-40B4-BE49-F238E27FC236}">
                <a16:creationId xmlns:a16="http://schemas.microsoft.com/office/drawing/2014/main" id="{6C7A3420-B89C-AD7A-29D4-F693DB1C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52" y="1939631"/>
            <a:ext cx="5680259" cy="39787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687828-7F80-C1AD-3CFC-7CCFCAB6263D}"/>
              </a:ext>
            </a:extLst>
          </p:cNvPr>
          <p:cNvSpPr txBox="1"/>
          <p:nvPr/>
        </p:nvSpPr>
        <p:spPr>
          <a:xfrm>
            <a:off x="1730474" y="6124057"/>
            <a:ext cx="8052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Cáceres, P., </a:t>
            </a:r>
            <a:r>
              <a:rPr lang="de-CH" sz="1200" dirty="0" err="1"/>
              <a:t>Cuesta</a:t>
            </a:r>
            <a:r>
              <a:rPr lang="de-CH" sz="1200" dirty="0"/>
              <a:t>, C. E., Vela, B., </a:t>
            </a:r>
            <a:r>
              <a:rPr lang="de-CH" sz="1200" dirty="0" err="1"/>
              <a:t>Cavero</a:t>
            </a:r>
            <a:r>
              <a:rPr lang="de-CH" sz="1200" dirty="0"/>
              <a:t>, J. M., &amp; Sierra, A. (2020). Smart </a:t>
            </a:r>
            <a:r>
              <a:rPr lang="de-CH" sz="1200" dirty="0" err="1"/>
              <a:t>data</a:t>
            </a:r>
            <a:r>
              <a:rPr lang="de-CH" sz="1200" dirty="0"/>
              <a:t> at </a:t>
            </a:r>
            <a:r>
              <a:rPr lang="de-CH" sz="1200" dirty="0" err="1"/>
              <a:t>play</a:t>
            </a:r>
            <a:r>
              <a:rPr lang="de-CH" sz="1200" dirty="0"/>
              <a:t>: </a:t>
            </a:r>
            <a:r>
              <a:rPr lang="de-CH" sz="1200" dirty="0" err="1"/>
              <a:t>improving</a:t>
            </a:r>
            <a:r>
              <a:rPr lang="de-CH" sz="1200" dirty="0"/>
              <a:t> </a:t>
            </a:r>
            <a:r>
              <a:rPr lang="de-CH" sz="1200" dirty="0" err="1"/>
              <a:t>accessibility</a:t>
            </a:r>
            <a:r>
              <a:rPr lang="de-CH" sz="1200" dirty="0"/>
              <a:t> in </a:t>
            </a:r>
            <a:r>
              <a:rPr lang="de-CH" sz="1200" dirty="0" err="1"/>
              <a:t>the</a:t>
            </a:r>
            <a:r>
              <a:rPr lang="de-CH" sz="1200" dirty="0"/>
              <a:t> urban </a:t>
            </a:r>
            <a:r>
              <a:rPr lang="de-CH" sz="1200" dirty="0" err="1"/>
              <a:t>transport</a:t>
            </a:r>
            <a:r>
              <a:rPr lang="de-CH" sz="1200" dirty="0"/>
              <a:t> </a:t>
            </a:r>
            <a:r>
              <a:rPr lang="de-CH" sz="1200" dirty="0" err="1"/>
              <a:t>system</a:t>
            </a:r>
            <a:r>
              <a:rPr lang="de-CH" sz="1200" dirty="0"/>
              <a:t>. </a:t>
            </a:r>
            <a:r>
              <a:rPr lang="de-CH" sz="1200" i="1" dirty="0"/>
              <a:t>BEHAVIOUR &amp; INFORMATION TECHNOLOGY</a:t>
            </a:r>
            <a:r>
              <a:rPr lang="de-CH" sz="1200" dirty="0"/>
              <a:t>, </a:t>
            </a:r>
            <a:r>
              <a:rPr lang="de-CH" sz="1200" i="1" dirty="0"/>
              <a:t>39</a:t>
            </a:r>
            <a:r>
              <a:rPr lang="de-CH" sz="1200" dirty="0"/>
              <a:t>(6), 681–694.  https://</a:t>
            </a:r>
            <a:r>
              <a:rPr lang="de-CH" sz="1200" dirty="0" err="1"/>
              <a:t>doi.org</a:t>
            </a:r>
            <a:r>
              <a:rPr lang="de-CH" sz="1200" dirty="0"/>
              <a:t>/10.1080/0144929X.2019.1652852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A35AA92-7BAD-CAB6-C496-A10B01DE53E0}"/>
              </a:ext>
            </a:extLst>
          </p:cNvPr>
          <p:cNvSpPr txBox="1"/>
          <p:nvPr/>
        </p:nvSpPr>
        <p:spPr>
          <a:xfrm>
            <a:off x="279780" y="1383511"/>
            <a:ext cx="6184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Participatory approach / g</a:t>
            </a:r>
            <a:r>
              <a:rPr lang="en-US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amification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755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23A40-806E-2741-8737-1316F725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effectLst/>
              </a:rPr>
              <a:t>Technical Aids for Smart Citizens </a:t>
            </a:r>
            <a:endParaRPr lang="en-US" b="0" dirty="0"/>
          </a:p>
        </p:txBody>
      </p:sp>
      <p:pic>
        <p:nvPicPr>
          <p:cNvPr id="3" name="Bildplatzhalter 8" descr="Ein Bild, das Rad, Schuhwerk, Kleidung, Text enthält.&#10;&#10;Automatisch generierte Beschreibung">
            <a:extLst>
              <a:ext uri="{FF2B5EF4-FFF2-40B4-BE49-F238E27FC236}">
                <a16:creationId xmlns:a16="http://schemas.microsoft.com/office/drawing/2014/main" id="{4BD8587B-947F-74B3-AF20-0AF0A7E56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30908"/>
          <a:stretch/>
        </p:blipFill>
        <p:spPr>
          <a:xfrm>
            <a:off x="627797" y="2255992"/>
            <a:ext cx="8607575" cy="3901827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98D8AAA-013C-B5AA-4D2F-CE999905290B}"/>
              </a:ext>
            </a:extLst>
          </p:cNvPr>
          <p:cNvSpPr txBox="1"/>
          <p:nvPr/>
        </p:nvSpPr>
        <p:spPr>
          <a:xfrm>
            <a:off x="854314" y="6157819"/>
            <a:ext cx="9235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Zhang, X., Song, Z., Huang, Q., Pan, Z., Li, W., Gong, R., &amp; Zhao, B. (2024). </a:t>
            </a:r>
            <a:r>
              <a:rPr lang="de-CH" sz="1200" dirty="0" err="1"/>
              <a:t>Shared</a:t>
            </a:r>
            <a:r>
              <a:rPr lang="de-CH" sz="1200" dirty="0"/>
              <a:t> </a:t>
            </a:r>
            <a:r>
              <a:rPr lang="de-CH" sz="1200" dirty="0" err="1"/>
              <a:t>eHMI</a:t>
            </a:r>
            <a:r>
              <a:rPr lang="de-CH" sz="1200" dirty="0"/>
              <a:t>: </a:t>
            </a:r>
            <a:r>
              <a:rPr lang="de-CH" sz="1200" dirty="0" err="1"/>
              <a:t>Bridging</a:t>
            </a:r>
            <a:r>
              <a:rPr lang="de-CH" sz="1200" dirty="0"/>
              <a:t> Human–</a:t>
            </a:r>
            <a:r>
              <a:rPr lang="de-CH" sz="1200" dirty="0" err="1"/>
              <a:t>Machine</a:t>
            </a:r>
            <a:r>
              <a:rPr lang="de-CH" sz="1200" dirty="0"/>
              <a:t> Understanding in </a:t>
            </a:r>
            <a:r>
              <a:rPr lang="de-CH" sz="1200" dirty="0" err="1"/>
              <a:t>Autonomous</a:t>
            </a:r>
            <a:r>
              <a:rPr lang="de-CH" sz="1200" dirty="0"/>
              <a:t> </a:t>
            </a:r>
            <a:r>
              <a:rPr lang="de-CH" sz="1200" dirty="0" err="1"/>
              <a:t>Wheelchair</a:t>
            </a:r>
            <a:r>
              <a:rPr lang="de-CH" sz="1200" dirty="0"/>
              <a:t> Navigation. </a:t>
            </a:r>
            <a:r>
              <a:rPr lang="de-CH" sz="1200" i="1" dirty="0"/>
              <a:t>Applied Sciences (</a:t>
            </a:r>
            <a:r>
              <a:rPr lang="de-CH" sz="1200" i="1" dirty="0" err="1"/>
              <a:t>Switzerland</a:t>
            </a:r>
            <a:r>
              <a:rPr lang="de-CH" sz="1200" i="1" dirty="0"/>
              <a:t>)</a:t>
            </a:r>
            <a:r>
              <a:rPr lang="de-CH" sz="1200" dirty="0"/>
              <a:t>, </a:t>
            </a:r>
            <a:r>
              <a:rPr lang="de-CH" sz="1200" i="1" dirty="0"/>
              <a:t>14</a:t>
            </a:r>
            <a:r>
              <a:rPr lang="de-CH" sz="1200" dirty="0"/>
              <a:t>(1). https://</a:t>
            </a:r>
            <a:r>
              <a:rPr lang="de-CH" sz="1200" dirty="0" err="1"/>
              <a:t>doi.org</a:t>
            </a:r>
            <a:r>
              <a:rPr lang="de-CH" sz="1200" dirty="0"/>
              <a:t>/10.3390/app14010463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B2868B-193E-A002-AED4-036C67B1B0E1}"/>
              </a:ext>
            </a:extLst>
          </p:cNvPr>
          <p:cNvSpPr txBox="1"/>
          <p:nvPr/>
        </p:nvSpPr>
        <p:spPr>
          <a:xfrm>
            <a:off x="278111" y="1396788"/>
            <a:ext cx="9384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ffectLst/>
              </a:rPr>
              <a:t>Bridging Human–Machine Understanding in Wheelchair Navigation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098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5634F24-4299-C080-5CE9-37AAE4AC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5" y="1209115"/>
            <a:ext cx="6402152" cy="360000"/>
          </a:xfrm>
        </p:spPr>
        <p:txBody>
          <a:bodyPr/>
          <a:lstStyle/>
          <a:p>
            <a:r>
              <a:rPr lang="en-US" dirty="0"/>
              <a:t>Technical Aids for Smart Citizens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8CD74ED-A8C2-5565-9753-C691A8507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785" y="1568358"/>
            <a:ext cx="5296846" cy="574046"/>
          </a:xfrm>
        </p:spPr>
        <p:txBody>
          <a:bodyPr/>
          <a:lstStyle/>
          <a:p>
            <a:r>
              <a:rPr lang="en-US" sz="2400" dirty="0"/>
              <a:t>Co designing accessible public robots</a:t>
            </a:r>
          </a:p>
        </p:txBody>
      </p:sp>
      <p:pic>
        <p:nvPicPr>
          <p:cNvPr id="10" name="Grafik 9" descr="Ein Bild, das Stuhl, Mobiliar enthält.&#10;&#10;Automatisch generierte Beschreibung">
            <a:extLst>
              <a:ext uri="{FF2B5EF4-FFF2-40B4-BE49-F238E27FC236}">
                <a16:creationId xmlns:a16="http://schemas.microsoft.com/office/drawing/2014/main" id="{1BDA5933-5D96-F20B-71CA-FD9BE2553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8" b="11682"/>
          <a:stretch/>
        </p:blipFill>
        <p:spPr>
          <a:xfrm>
            <a:off x="7456546" y="1541950"/>
            <a:ext cx="2486360" cy="4170766"/>
          </a:xfrm>
          <a:prstGeom prst="rect">
            <a:avLst/>
          </a:prstGeom>
        </p:spPr>
      </p:pic>
      <p:pic>
        <p:nvPicPr>
          <p:cNvPr id="8" name="Grafik 7" descr="Ein Bild, das Rad, Fahrzeug, Landfahrzeug, Reifen enthält.&#10;&#10;Automatisch generierte Beschreibung">
            <a:extLst>
              <a:ext uri="{FF2B5EF4-FFF2-40B4-BE49-F238E27FC236}">
                <a16:creationId xmlns:a16="http://schemas.microsoft.com/office/drawing/2014/main" id="{D00CD15B-8036-00E4-7473-6E73174A0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9"/>
          <a:stretch/>
        </p:blipFill>
        <p:spPr>
          <a:xfrm>
            <a:off x="346458" y="2141762"/>
            <a:ext cx="3174666" cy="2235875"/>
          </a:xfrm>
          <a:prstGeom prst="rect">
            <a:avLst/>
          </a:prstGeom>
          <a:noFill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1B35FDD-9C08-E491-3B0D-3A701DFD6ED7}"/>
              </a:ext>
            </a:extLst>
          </p:cNvPr>
          <p:cNvSpPr txBox="1"/>
          <p:nvPr/>
        </p:nvSpPr>
        <p:spPr>
          <a:xfrm>
            <a:off x="7456546" y="1114386"/>
            <a:ext cx="2921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Automated Wheelchair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4CD69FB-305B-42D8-4E07-C625DD353569}"/>
              </a:ext>
            </a:extLst>
          </p:cNvPr>
          <p:cNvSpPr txBox="1"/>
          <p:nvPr/>
        </p:nvSpPr>
        <p:spPr>
          <a:xfrm>
            <a:off x="204879" y="5814223"/>
            <a:ext cx="5472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Han, H. Z., Li, F. M., Baca-Vazquez, A., Byrne, D., </a:t>
            </a:r>
            <a:r>
              <a:rPr lang="de-CH" sz="1200" dirty="0" err="1"/>
              <a:t>Martelaro</a:t>
            </a:r>
            <a:r>
              <a:rPr lang="de-CH" sz="1200" dirty="0"/>
              <a:t>, N., &amp; Fox, S. E. (2024). Co-design </a:t>
            </a:r>
            <a:r>
              <a:rPr lang="de-CH" sz="1200" dirty="0" err="1"/>
              <a:t>Accessible</a:t>
            </a:r>
            <a:r>
              <a:rPr lang="de-CH" sz="1200" dirty="0"/>
              <a:t> Public Robots: </a:t>
            </a:r>
            <a:r>
              <a:rPr lang="de-CH" sz="1200" dirty="0" err="1"/>
              <a:t>Insights</a:t>
            </a:r>
            <a:r>
              <a:rPr lang="de-CH" sz="1200" dirty="0"/>
              <a:t> </a:t>
            </a:r>
            <a:r>
              <a:rPr lang="de-CH" sz="1200" dirty="0" err="1"/>
              <a:t>from</a:t>
            </a:r>
            <a:r>
              <a:rPr lang="de-CH" sz="1200" dirty="0"/>
              <a:t> People </a:t>
            </a:r>
            <a:r>
              <a:rPr lang="de-CH" sz="1200" dirty="0" err="1"/>
              <a:t>with</a:t>
            </a:r>
            <a:r>
              <a:rPr lang="de-CH" sz="1200" dirty="0"/>
              <a:t> Mobility Disability, </a:t>
            </a:r>
            <a:r>
              <a:rPr lang="de-CH" sz="1200" dirty="0" err="1"/>
              <a:t>Robotic</a:t>
            </a:r>
            <a:r>
              <a:rPr lang="de-CH" sz="1200" dirty="0"/>
              <a:t> </a:t>
            </a:r>
            <a:r>
              <a:rPr lang="de-CH" sz="1200" dirty="0" err="1"/>
              <a:t>Practitioners</a:t>
            </a:r>
            <a:r>
              <a:rPr lang="de-CH" sz="1200" dirty="0"/>
              <a:t> and </a:t>
            </a:r>
            <a:r>
              <a:rPr lang="de-CH" sz="1200" dirty="0" err="1"/>
              <a:t>Their</a:t>
            </a:r>
            <a:r>
              <a:rPr lang="de-CH" sz="1200" dirty="0"/>
              <a:t> </a:t>
            </a:r>
            <a:r>
              <a:rPr lang="de-CH" sz="1200" dirty="0" err="1"/>
              <a:t>Collaborations</a:t>
            </a:r>
            <a:r>
              <a:rPr lang="de-CH" sz="1200" dirty="0"/>
              <a:t>. </a:t>
            </a:r>
            <a:r>
              <a:rPr lang="de-CH" sz="1200" i="1" dirty="0"/>
              <a:t>Conference on Human </a:t>
            </a:r>
            <a:r>
              <a:rPr lang="de-CH" sz="1200" i="1" dirty="0" err="1"/>
              <a:t>Factors</a:t>
            </a:r>
            <a:r>
              <a:rPr lang="de-CH" sz="1200" i="1" dirty="0"/>
              <a:t> in Computing Systems - Proceedings</a:t>
            </a:r>
            <a:r>
              <a:rPr lang="de-CH" sz="1200" dirty="0"/>
              <a:t>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F95C546-59FE-CFE3-DAAF-33CD7F04640D}"/>
              </a:ext>
            </a:extLst>
          </p:cNvPr>
          <p:cNvSpPr txBox="1"/>
          <p:nvPr/>
        </p:nvSpPr>
        <p:spPr>
          <a:xfrm>
            <a:off x="6660107" y="5767624"/>
            <a:ext cx="4079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Mishra, P., &amp; </a:t>
            </a:r>
            <a:r>
              <a:rPr lang="de-CH" sz="1200" dirty="0" err="1"/>
              <a:t>Shrivastava</a:t>
            </a:r>
            <a:r>
              <a:rPr lang="de-CH" sz="1200" dirty="0"/>
              <a:t>, S. (2023). </a:t>
            </a:r>
            <a:r>
              <a:rPr lang="de-CH" sz="1200" dirty="0" err="1"/>
              <a:t>Automated</a:t>
            </a:r>
            <a:r>
              <a:rPr lang="de-CH" sz="1200" dirty="0"/>
              <a:t> </a:t>
            </a:r>
            <a:r>
              <a:rPr lang="de-CH" sz="1200" dirty="0" err="1"/>
              <a:t>Wheelchair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Physically</a:t>
            </a:r>
            <a:r>
              <a:rPr lang="de-CH" sz="1200" dirty="0"/>
              <a:t> </a:t>
            </a:r>
            <a:r>
              <a:rPr lang="de-CH" sz="1200" dirty="0" err="1"/>
              <a:t>Challenged</a:t>
            </a:r>
            <a:r>
              <a:rPr lang="de-CH" sz="1200" dirty="0"/>
              <a:t> </a:t>
            </a:r>
            <a:r>
              <a:rPr lang="de-CH" sz="1200" dirty="0" err="1"/>
              <a:t>with</a:t>
            </a:r>
            <a:r>
              <a:rPr lang="de-CH" sz="1200" dirty="0"/>
              <a:t> </a:t>
            </a:r>
            <a:r>
              <a:rPr lang="de-CH" sz="1200" dirty="0" err="1"/>
              <a:t>AIoT</a:t>
            </a:r>
            <a:r>
              <a:rPr lang="de-CH" sz="1200" dirty="0"/>
              <a:t> Modules. In </a:t>
            </a:r>
            <a:r>
              <a:rPr lang="de-CH" sz="1200" i="1" dirty="0"/>
              <a:t>Edge-AI in </a:t>
            </a:r>
            <a:r>
              <a:rPr lang="de-CH" sz="1200" i="1" dirty="0" err="1"/>
              <a:t>Healthcare</a:t>
            </a:r>
            <a:r>
              <a:rPr lang="de-CH" sz="1200" i="1" dirty="0"/>
              <a:t>: Trends and Future </a:t>
            </a:r>
            <a:r>
              <a:rPr lang="de-CH" sz="1200" i="1" dirty="0" err="1"/>
              <a:t>Perspectives</a:t>
            </a:r>
            <a:r>
              <a:rPr lang="de-CH" sz="1200" dirty="0"/>
              <a:t> (pp. 97–114). </a:t>
            </a:r>
          </a:p>
        </p:txBody>
      </p:sp>
      <p:pic>
        <p:nvPicPr>
          <p:cNvPr id="19" name="Grafik 18" descr="Ein Bild, das Rad, Fahrzeug, Landfahrzeug, Reifen enthält.&#10;&#10;Automatisch generierte Beschreibung">
            <a:extLst>
              <a:ext uri="{FF2B5EF4-FFF2-40B4-BE49-F238E27FC236}">
                <a16:creationId xmlns:a16="http://schemas.microsoft.com/office/drawing/2014/main" id="{8D24A977-9195-04E2-E0CB-6732F01E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8"/>
          <a:stretch/>
        </p:blipFill>
        <p:spPr>
          <a:xfrm>
            <a:off x="3521124" y="2307100"/>
            <a:ext cx="3174666" cy="2086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24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55EB3-F3F1-05EF-17DE-DC0ED448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i="0" u="none" strike="noStrike" dirty="0">
                <a:solidFill>
                  <a:srgbClr val="000000"/>
                </a:solidFill>
                <a:effectLst/>
                <a:latin typeface="Inter"/>
              </a:rPr>
              <a:t>Smart City</a:t>
            </a:r>
            <a:endParaRPr lang="en-US" dirty="0"/>
          </a:p>
        </p:txBody>
      </p:sp>
      <p:pic>
        <p:nvPicPr>
          <p:cNvPr id="9" name="Bildplatzhalter 8" descr="Ein Bild, das Baum, Text, Screenshot, Karte enthält.&#10;&#10;Automatisch generierte Beschreibung">
            <a:extLst>
              <a:ext uri="{FF2B5EF4-FFF2-40B4-BE49-F238E27FC236}">
                <a16:creationId xmlns:a16="http://schemas.microsoft.com/office/drawing/2014/main" id="{0903BCBE-2C26-18C8-9127-EBABEDE9E10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3882" b="10167"/>
          <a:stretch/>
        </p:blipFill>
        <p:spPr>
          <a:xfrm>
            <a:off x="359999" y="2385758"/>
            <a:ext cx="5036867" cy="3319005"/>
          </a:xfrm>
        </p:spPr>
      </p:pic>
      <p:pic>
        <p:nvPicPr>
          <p:cNvPr id="11" name="Bildplatzhalter 10" descr="Ein Bild, das Fahrrad, Rad, Fahrradreifen, Collage enthält.&#10;&#10;Automatisch generierte Beschreibung">
            <a:extLst>
              <a:ext uri="{FF2B5EF4-FFF2-40B4-BE49-F238E27FC236}">
                <a16:creationId xmlns:a16="http://schemas.microsoft.com/office/drawing/2014/main" id="{9E10BC11-81DE-08E6-157B-28A614FDA43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9960" r="10450" b="3189"/>
          <a:stretch/>
        </p:blipFill>
        <p:spPr>
          <a:xfrm>
            <a:off x="6743889" y="2128633"/>
            <a:ext cx="3479861" cy="3867593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06FF7F-7C42-9F2E-B801-5B9E7EAB82F6}"/>
              </a:ext>
            </a:extLst>
          </p:cNvPr>
          <p:cNvSpPr txBox="1"/>
          <p:nvPr/>
        </p:nvSpPr>
        <p:spPr>
          <a:xfrm>
            <a:off x="282032" y="1486997"/>
            <a:ext cx="5369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Monitoring urban accessibility in smart cities with RFID/NFC/BLE and GPS acquisition</a:t>
            </a:r>
            <a:endParaRPr lang="en-US" sz="2000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1089D620-D3FA-06D2-0BE1-10F5E80B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9393" y="1517774"/>
            <a:ext cx="4176713" cy="646332"/>
          </a:xfrm>
        </p:spPr>
        <p:txBody>
          <a:bodyPr/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Pose direction estimation enhancing traffic accessibility, equity and safety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60C319B-D666-9689-E7DF-B92CA976EBA7}"/>
              </a:ext>
            </a:extLst>
          </p:cNvPr>
          <p:cNvSpPr txBox="1"/>
          <p:nvPr/>
        </p:nvSpPr>
        <p:spPr>
          <a:xfrm>
            <a:off x="303614" y="6093372"/>
            <a:ext cx="5472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Mora, H., </a:t>
            </a:r>
            <a:r>
              <a:rPr lang="de-CH" sz="1200" dirty="0" err="1"/>
              <a:t>Gilart</a:t>
            </a:r>
            <a:r>
              <a:rPr lang="de-CH" sz="1200" dirty="0"/>
              <a:t>-Iglesias, V., Pérez-Del </a:t>
            </a:r>
            <a:r>
              <a:rPr lang="de-CH" sz="1200" dirty="0" err="1"/>
              <a:t>Hoyo</a:t>
            </a:r>
            <a:r>
              <a:rPr lang="de-CH" sz="1200" dirty="0"/>
              <a:t>, R., &amp; Andújar-Montoya, M. D. (2017). A </a:t>
            </a:r>
            <a:r>
              <a:rPr lang="de-CH" sz="1200" dirty="0" err="1"/>
              <a:t>comprehensive</a:t>
            </a:r>
            <a:r>
              <a:rPr lang="de-CH" sz="1200" dirty="0"/>
              <a:t> </a:t>
            </a:r>
            <a:r>
              <a:rPr lang="de-CH" sz="1200" dirty="0" err="1"/>
              <a:t>system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monitoring</a:t>
            </a:r>
            <a:r>
              <a:rPr lang="de-CH" sz="1200" dirty="0"/>
              <a:t> urban </a:t>
            </a:r>
            <a:r>
              <a:rPr lang="de-CH" sz="1200" dirty="0" err="1"/>
              <a:t>accessibility</a:t>
            </a:r>
            <a:r>
              <a:rPr lang="de-CH" sz="1200" dirty="0"/>
              <a:t> in smart </a:t>
            </a:r>
            <a:r>
              <a:rPr lang="de-CH" sz="1200" dirty="0" err="1"/>
              <a:t>cities</a:t>
            </a:r>
            <a:r>
              <a:rPr lang="de-CH" sz="1200" dirty="0"/>
              <a:t>. </a:t>
            </a:r>
            <a:r>
              <a:rPr lang="de-CH" sz="1200" i="1" dirty="0"/>
              <a:t>Sensors (</a:t>
            </a:r>
            <a:r>
              <a:rPr lang="de-CH" sz="1200" i="1" dirty="0" err="1"/>
              <a:t>Switzerland</a:t>
            </a:r>
            <a:r>
              <a:rPr lang="de-CH" sz="1200" i="1" dirty="0"/>
              <a:t>)</a:t>
            </a:r>
            <a:r>
              <a:rPr lang="de-CH" sz="1200" dirty="0"/>
              <a:t>, </a:t>
            </a:r>
            <a:r>
              <a:rPr lang="de-CH" sz="1200" i="1" dirty="0"/>
              <a:t>17</a:t>
            </a:r>
            <a:r>
              <a:rPr lang="de-CH" sz="1200" dirty="0"/>
              <a:t>(8). https://</a:t>
            </a:r>
            <a:r>
              <a:rPr lang="de-CH" sz="1200" dirty="0" err="1"/>
              <a:t>doi.org</a:t>
            </a:r>
            <a:r>
              <a:rPr lang="de-CH" sz="1200" dirty="0"/>
              <a:t>/10.3390/s17081834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0C5185A-FB84-095F-A230-3B87DF37C3C4}"/>
              </a:ext>
            </a:extLst>
          </p:cNvPr>
          <p:cNvSpPr txBox="1"/>
          <p:nvPr/>
        </p:nvSpPr>
        <p:spPr>
          <a:xfrm>
            <a:off x="6299392" y="6027003"/>
            <a:ext cx="4824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Yang, H. F., et. al (2022). </a:t>
            </a:r>
            <a:r>
              <a:rPr lang="de-CH" sz="1200" dirty="0" err="1"/>
              <a:t>Cooperative</a:t>
            </a:r>
            <a:r>
              <a:rPr lang="de-CH" sz="1200" dirty="0"/>
              <a:t> </a:t>
            </a:r>
            <a:r>
              <a:rPr lang="de-CH" sz="1200" dirty="0" err="1"/>
              <a:t>traffic</a:t>
            </a:r>
            <a:r>
              <a:rPr lang="de-CH" sz="1200" dirty="0"/>
              <a:t> </a:t>
            </a:r>
            <a:r>
              <a:rPr lang="de-CH" sz="1200" dirty="0" err="1"/>
              <a:t>signal</a:t>
            </a:r>
            <a:r>
              <a:rPr lang="de-CH" sz="1200" dirty="0"/>
              <a:t> </a:t>
            </a:r>
            <a:r>
              <a:rPr lang="de-CH" sz="1200" dirty="0" err="1"/>
              <a:t>assistance</a:t>
            </a:r>
            <a:r>
              <a:rPr lang="de-CH" sz="1200" dirty="0"/>
              <a:t> </a:t>
            </a:r>
            <a:r>
              <a:rPr lang="de-CH" sz="1200" dirty="0" err="1"/>
              <a:t>system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non-</a:t>
            </a:r>
            <a:r>
              <a:rPr lang="de-CH" sz="1200" dirty="0" err="1"/>
              <a:t>motorized</a:t>
            </a:r>
            <a:r>
              <a:rPr lang="de-CH" sz="1200" dirty="0"/>
              <a:t> </a:t>
            </a:r>
            <a:r>
              <a:rPr lang="de-CH" sz="1200" dirty="0" err="1"/>
              <a:t>users</a:t>
            </a:r>
            <a:r>
              <a:rPr lang="de-CH" sz="1200" dirty="0"/>
              <a:t> and </a:t>
            </a:r>
            <a:r>
              <a:rPr lang="de-CH" sz="1200" dirty="0" err="1"/>
              <a:t>disabilities</a:t>
            </a:r>
            <a:r>
              <a:rPr lang="de-CH" sz="1200" dirty="0"/>
              <a:t> </a:t>
            </a:r>
            <a:r>
              <a:rPr lang="de-CH" sz="1200" dirty="0" err="1"/>
              <a:t>empowered</a:t>
            </a:r>
            <a:r>
              <a:rPr lang="de-CH" sz="1200" dirty="0"/>
              <a:t> </a:t>
            </a:r>
            <a:r>
              <a:rPr lang="de-CH" sz="1200" dirty="0" err="1"/>
              <a:t>by</a:t>
            </a:r>
            <a:r>
              <a:rPr lang="de-CH" sz="1200" dirty="0"/>
              <a:t> </a:t>
            </a:r>
            <a:r>
              <a:rPr lang="de-CH" sz="1200" dirty="0" err="1"/>
              <a:t>computer</a:t>
            </a:r>
            <a:r>
              <a:rPr lang="de-CH" sz="1200" dirty="0"/>
              <a:t> </a:t>
            </a:r>
            <a:r>
              <a:rPr lang="de-CH" sz="1200" dirty="0" err="1"/>
              <a:t>vision</a:t>
            </a:r>
            <a:r>
              <a:rPr lang="de-CH" sz="1200" dirty="0"/>
              <a:t> and </a:t>
            </a:r>
            <a:r>
              <a:rPr lang="de-CH" sz="1200" dirty="0" err="1"/>
              <a:t>edge</a:t>
            </a:r>
            <a:r>
              <a:rPr lang="de-CH" sz="1200" dirty="0"/>
              <a:t> </a:t>
            </a:r>
            <a:r>
              <a:rPr lang="de-CH" sz="1200" dirty="0" err="1"/>
              <a:t>artificial</a:t>
            </a:r>
            <a:r>
              <a:rPr lang="de-CH" sz="1200" dirty="0"/>
              <a:t> </a:t>
            </a:r>
            <a:r>
              <a:rPr lang="de-CH" sz="1200" dirty="0" err="1"/>
              <a:t>intelligence</a:t>
            </a:r>
            <a:r>
              <a:rPr lang="de-CH" sz="1200" dirty="0"/>
              <a:t>. </a:t>
            </a:r>
            <a:r>
              <a:rPr lang="de-CH" sz="1200" i="1" dirty="0"/>
              <a:t>Transportation Research Part C: Emerging Technologies</a:t>
            </a:r>
            <a:r>
              <a:rPr lang="de-CH" sz="1200" dirty="0"/>
              <a:t>, </a:t>
            </a:r>
            <a:r>
              <a:rPr lang="de-CH" sz="1200" i="1" dirty="0"/>
              <a:t>145</a:t>
            </a:r>
            <a:r>
              <a:rPr lang="de-CH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830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D3CF2-315B-6BB2-4762-6016D10B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7" y="1009863"/>
            <a:ext cx="5040920" cy="360000"/>
          </a:xfrm>
        </p:spPr>
        <p:txBody>
          <a:bodyPr anchor="t">
            <a:normAutofit/>
          </a:bodyPr>
          <a:lstStyle/>
          <a:p>
            <a:r>
              <a:rPr lang="en-US" dirty="0"/>
              <a:t>Strength and Limitations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AE791D-4B90-E3FA-718D-BFABCFCE15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2" y="1484314"/>
            <a:ext cx="5040673" cy="4752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sz="2000" b="1" kern="1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00" dirty="0"/>
              <a:t>Overview of current literature on the topic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00" dirty="0"/>
              <a:t>Create awareness in terms of equity, scientific representation, and policy engagement in this context</a:t>
            </a:r>
          </a:p>
          <a:p>
            <a:pPr>
              <a:spcAft>
                <a:spcPts val="600"/>
              </a:spcAft>
            </a:pPr>
            <a:endParaRPr lang="en-US" sz="2000" kern="100" dirty="0">
              <a:effectLst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</a:rPr>
              <a:t>Our literature review potentially missed some papers and local initiatives not published in scientific outlets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00" dirty="0"/>
              <a:t>Focused primarily on high income countries</a:t>
            </a:r>
            <a:endParaRPr lang="en-US" sz="2000" kern="100" dirty="0">
              <a:effectLst/>
            </a:endParaRPr>
          </a:p>
          <a:p>
            <a:pPr>
              <a:spcAft>
                <a:spcPts val="600"/>
              </a:spcAft>
            </a:pPr>
            <a:endParaRPr lang="en-US" sz="2000" kern="100" dirty="0">
              <a:effectLst/>
            </a:endParaRPr>
          </a:p>
          <a:p>
            <a:pPr>
              <a:spcAft>
                <a:spcPts val="600"/>
              </a:spcAft>
            </a:pPr>
            <a:endParaRPr lang="en-US" sz="2000" kern="100" dirty="0">
              <a:effectLst/>
            </a:endParaRPr>
          </a:p>
        </p:txBody>
      </p:sp>
      <p:pic>
        <p:nvPicPr>
          <p:cNvPr id="9" name="Grafik 8" descr="Ein Bild, das Text, Gelände, draußen, Handschrift enthält.&#10;&#10;Automatisch generierte Beschreibung">
            <a:extLst>
              <a:ext uri="{FF2B5EF4-FFF2-40B4-BE49-F238E27FC236}">
                <a16:creationId xmlns:a16="http://schemas.microsoft.com/office/drawing/2014/main" id="{6ED97E7D-58F5-5315-8425-FC437426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/>
          <a:stretch/>
        </p:blipFill>
        <p:spPr>
          <a:xfrm>
            <a:off x="6081804" y="1052514"/>
            <a:ext cx="3960019" cy="5184774"/>
          </a:xfrm>
          <a:prstGeom prst="rect">
            <a:avLst/>
          </a:prstGeom>
          <a:noFill/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16A4B59-00BB-9A2E-650D-6743EB82DD87}"/>
              </a:ext>
            </a:extLst>
          </p:cNvPr>
          <p:cNvSpPr txBox="1"/>
          <p:nvPr/>
        </p:nvSpPr>
        <p:spPr>
          <a:xfrm>
            <a:off x="6081803" y="6323601"/>
            <a:ext cx="4230597" cy="197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1200" dirty="0">
                <a:solidFill>
                  <a:srgbClr val="000000"/>
                </a:solidFill>
              </a:rPr>
              <a:t>Photo: Author. Atlanta, Piedmont Ave NE / John Portman Blvd. </a:t>
            </a:r>
          </a:p>
        </p:txBody>
      </p:sp>
    </p:spTree>
    <p:extLst>
      <p:ext uri="{BB962C8B-B14F-4D97-AF65-F5344CB8AC3E}">
        <p14:creationId xmlns:p14="http://schemas.microsoft.com/office/powerpoint/2010/main" val="2386739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98A27-1353-4AFB-B56A-A7EF7376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6" y="1009863"/>
            <a:ext cx="5904563" cy="360000"/>
          </a:xfrm>
        </p:spPr>
        <p:txBody>
          <a:bodyPr anchor="t"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7D637E8-7597-04C8-56C7-6FD7F8153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2" y="1659382"/>
            <a:ext cx="5112110" cy="470417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/>
              <a:t>G</a:t>
            </a:r>
            <a:r>
              <a:rPr lang="en-US" sz="1900" kern="100" dirty="0">
                <a:effectLst/>
              </a:rPr>
              <a:t>rowing interest and need in smart city applications and their potential impact on disability inclusion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kern="100" dirty="0">
              <a:effectLst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effectLst/>
              </a:rPr>
              <a:t>Crucial need for more inclusive and participatory approaches (of affected groups) and for policy engagement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900" kern="100" dirty="0">
              <a:effectLst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effectLst/>
              </a:rPr>
              <a:t>Future research should</a:t>
            </a:r>
          </a:p>
          <a:p>
            <a:pPr marL="5017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effectLst/>
              </a:rPr>
              <a:t>Include more low-income countries</a:t>
            </a:r>
          </a:p>
          <a:p>
            <a:pPr marL="5017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effectLst/>
              </a:rPr>
              <a:t>bridge the gap between smart city strategies and the lived experiences of people with disabilities</a:t>
            </a:r>
          </a:p>
          <a:p>
            <a:pPr marL="5017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kern="100" dirty="0">
                <a:effectLst/>
              </a:rPr>
              <a:t>promote equity, empowerment, and social justice within urban environments</a:t>
            </a:r>
            <a:endParaRPr lang="de-CH" sz="1900" kern="100" dirty="0">
              <a:effectLst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9" name="Grafik 8" descr="Ein Bild, das draußen, Rad, Baum, Landfahrzeug enthält.&#10;&#10;Automatisch generierte Beschreibung">
            <a:extLst>
              <a:ext uri="{FF2B5EF4-FFF2-40B4-BE49-F238E27FC236}">
                <a16:creationId xmlns:a16="http://schemas.microsoft.com/office/drawing/2014/main" id="{B628E7D1-62D0-C2FB-E789-130802C0A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r="9037" b="2"/>
          <a:stretch/>
        </p:blipFill>
        <p:spPr>
          <a:xfrm>
            <a:off x="5614163" y="1126656"/>
            <a:ext cx="4968836" cy="5110632"/>
          </a:xfrm>
          <a:prstGeom prst="rect">
            <a:avLst/>
          </a:prstGeom>
          <a:noFill/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5A6CD47-C2FA-6A4A-3A8F-3A210A4CA13C}"/>
              </a:ext>
            </a:extLst>
          </p:cNvPr>
          <p:cNvSpPr txBox="1"/>
          <p:nvPr/>
        </p:nvSpPr>
        <p:spPr>
          <a:xfrm>
            <a:off x="6140528" y="4953878"/>
            <a:ext cx="2192908" cy="12583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#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ParkSmart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 </a:t>
            </a:r>
          </a:p>
          <a:p>
            <a:pPr algn="l">
              <a:lnSpc>
                <a:spcPct val="117000"/>
              </a:lnSpc>
            </a:pP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Never </a:t>
            </a:r>
          </a:p>
          <a:p>
            <a:pPr algn="l">
              <a:lnSpc>
                <a:spcPct val="117000"/>
              </a:lnSpc>
            </a:pP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block Sidewalks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AB5C55E-6FEF-F941-C46C-6ED62D6F2631}"/>
              </a:ext>
            </a:extLst>
          </p:cNvPr>
          <p:cNvSpPr txBox="1"/>
          <p:nvPr/>
        </p:nvSpPr>
        <p:spPr>
          <a:xfrm>
            <a:off x="5614163" y="871669"/>
            <a:ext cx="4303550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1400" dirty="0">
                <a:solidFill>
                  <a:srgbClr val="000000"/>
                </a:solidFill>
              </a:rPr>
              <a:t>Authors’ advice to Atlanta Department of City Planning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F2F0816-088D-505A-21C0-2FE863C0E021}"/>
              </a:ext>
            </a:extLst>
          </p:cNvPr>
          <p:cNvSpPr txBox="1"/>
          <p:nvPr/>
        </p:nvSpPr>
        <p:spPr>
          <a:xfrm>
            <a:off x="5614163" y="6333761"/>
            <a:ext cx="4230597" cy="197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1200" dirty="0">
                <a:solidFill>
                  <a:srgbClr val="000000"/>
                </a:solidFill>
              </a:rPr>
              <a:t>Photo: Author. Atlanta, Andrew Young Int. Blvd. </a:t>
            </a:r>
          </a:p>
        </p:txBody>
      </p:sp>
    </p:spTree>
    <p:extLst>
      <p:ext uri="{BB962C8B-B14F-4D97-AF65-F5344CB8AC3E}">
        <p14:creationId xmlns:p14="http://schemas.microsoft.com/office/powerpoint/2010/main" val="348048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Ein Bild, das Person, Kleidung, Schuhwerk, Rollstuhl enthält.&#10;&#10;Automatisch generierte Beschreibung">
            <a:extLst>
              <a:ext uri="{FF2B5EF4-FFF2-40B4-BE49-F238E27FC236}">
                <a16:creationId xmlns:a16="http://schemas.microsoft.com/office/drawing/2014/main" id="{B61C5219-1877-7F6C-8C57-97244211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7" y="1827999"/>
            <a:ext cx="4498454" cy="485890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762EF-D36E-3E70-AE20-751A01D0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54" y="1951520"/>
            <a:ext cx="6311508" cy="360000"/>
          </a:xfrm>
        </p:spPr>
        <p:txBody>
          <a:bodyPr/>
          <a:lstStyle/>
          <a:p>
            <a:r>
              <a:rPr lang="en-US" sz="2800" dirty="0">
                <a:solidFill>
                  <a:srgbClr val="E5007D"/>
                </a:solidFill>
              </a:rPr>
              <a:t>Thank you!</a:t>
            </a:r>
          </a:p>
        </p:txBody>
      </p:sp>
      <p:sp>
        <p:nvSpPr>
          <p:cNvPr id="9" name="Untertitel 18">
            <a:extLst>
              <a:ext uri="{FF2B5EF4-FFF2-40B4-BE49-F238E27FC236}">
                <a16:creationId xmlns:a16="http://schemas.microsoft.com/office/drawing/2014/main" id="{D25DF9E3-D86F-B6DE-BCC7-2DF8FCDA239B}"/>
              </a:ext>
            </a:extLst>
          </p:cNvPr>
          <p:cNvSpPr txBox="1">
            <a:spLocks/>
          </p:cNvSpPr>
          <p:nvPr/>
        </p:nvSpPr>
        <p:spPr>
          <a:xfrm>
            <a:off x="507054" y="2831357"/>
            <a:ext cx="4700366" cy="2771078"/>
          </a:xfrm>
          <a:prstGeom prst="rect">
            <a:avLst/>
          </a:prstGeom>
        </p:spPr>
        <p:txBody>
          <a:bodyPr/>
          <a:lstStyle>
            <a:lvl1pPr marL="0" indent="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9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AutoNum type="arabicPeriod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Dr. sc. Nat. Oliver </a:t>
            </a:r>
            <a:r>
              <a:rPr lang="en-US" sz="2000" b="1" dirty="0" err="1"/>
              <a:t>Gruebner</a:t>
            </a:r>
            <a:endParaRPr lang="en-US" sz="2000" b="1" dirty="0"/>
          </a:p>
          <a:p>
            <a:r>
              <a:rPr lang="en-US" sz="2000" dirty="0"/>
              <a:t>Lecturer and Senior Researcher</a:t>
            </a:r>
          </a:p>
          <a:p>
            <a:r>
              <a:rPr lang="en-US" sz="2000" dirty="0"/>
              <a:t>Health Sciences and Medicine</a:t>
            </a:r>
          </a:p>
          <a:p>
            <a:r>
              <a:rPr lang="en-US" sz="2000" dirty="0"/>
              <a:t>University of Lucerne</a:t>
            </a:r>
          </a:p>
          <a:p>
            <a:endParaRPr lang="en-US" sz="2000" dirty="0"/>
          </a:p>
          <a:p>
            <a:r>
              <a:rPr lang="en-US" sz="2000" dirty="0"/>
              <a:t>Group leader Digital Public Health</a:t>
            </a:r>
          </a:p>
          <a:p>
            <a:r>
              <a:rPr lang="en-US" sz="2000" dirty="0"/>
              <a:t>Public Health Schweiz</a:t>
            </a:r>
          </a:p>
          <a:p>
            <a:endParaRPr lang="en-US" sz="2000" dirty="0"/>
          </a:p>
          <a:p>
            <a:r>
              <a:rPr lang="en-US" sz="2000" dirty="0"/>
              <a:t>President Duchenne Schweiz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2961D744-AF9B-D973-493D-C0313397B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664"/>
          <a:stretch/>
        </p:blipFill>
        <p:spPr>
          <a:xfrm>
            <a:off x="2564297" y="281244"/>
            <a:ext cx="3079882" cy="1150439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3384FD4-56F0-7473-45D0-E298A27C6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10" b="1644"/>
          <a:stretch/>
        </p:blipFill>
        <p:spPr>
          <a:xfrm>
            <a:off x="5644179" y="112899"/>
            <a:ext cx="3079882" cy="1538288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EC17B84-8F79-1AEE-8B0E-B96BFACF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12" y="171093"/>
            <a:ext cx="1780522" cy="7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2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5A72F-2B65-2EEF-F9E7-746CFB56A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B427C4DF-7AC1-4C5B-3BD3-61789BDA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41" y="3095651"/>
            <a:ext cx="2275377" cy="227537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9CC6F94-B971-371F-21B1-1B6754DFE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491" y="490395"/>
            <a:ext cx="1838751" cy="18326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03C7F2-8248-B459-1415-D8F74BE1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140490"/>
            <a:ext cx="5037863" cy="1146928"/>
          </a:xfrm>
        </p:spPr>
        <p:txBody>
          <a:bodyPr/>
          <a:lstStyle/>
          <a:p>
            <a:r>
              <a:rPr lang="en-US" sz="2400" b="1" kern="1200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  <a:t>Digital Platform opportunities</a:t>
            </a:r>
            <a:r>
              <a:rPr lang="en-US" sz="2400" kern="1200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kern="1200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cap="none" dirty="0">
                <a:solidFill>
                  <a:srgbClr val="E5007D"/>
                </a:solidFill>
                <a:latin typeface="+mj-lt"/>
                <a:ea typeface="+mj-ea"/>
                <a:cs typeface="+mj-cs"/>
              </a:rPr>
            </a:br>
            <a:endParaRPr lang="de-CH" cap="none" dirty="0">
              <a:solidFill>
                <a:srgbClr val="E5007D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FD05E6-932E-D251-DD76-97964F6662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/>
          </a:blip>
          <a:srcRect l="735" t="1010" r="1969" b="1614"/>
          <a:stretch/>
        </p:blipFill>
        <p:spPr>
          <a:xfrm>
            <a:off x="8008454" y="1533050"/>
            <a:ext cx="2552236" cy="22496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53DBF87-58B0-E1E6-5608-5E673B0B7B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3911" y="2014187"/>
            <a:ext cx="741120" cy="7292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7F5BAC6-D0DF-0179-EE2D-42A1E5BB65F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6007" y="2377738"/>
            <a:ext cx="1870960" cy="2042922"/>
          </a:xfrm>
          <a:prstGeom prst="rect">
            <a:avLst/>
          </a:prstGeom>
        </p:spPr>
      </p:pic>
      <p:pic>
        <p:nvPicPr>
          <p:cNvPr id="16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794FC39-1F68-345A-BADE-99BA60AD8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98" y="2323017"/>
            <a:ext cx="950355" cy="811697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FF99F0DE-ACC1-311F-DD74-A4B7146AD15B}"/>
              </a:ext>
            </a:extLst>
          </p:cNvPr>
          <p:cNvSpPr txBox="1"/>
          <p:nvPr/>
        </p:nvSpPr>
        <p:spPr>
          <a:xfrm>
            <a:off x="6788289" y="2014187"/>
            <a:ext cx="957313" cy="1681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0324" dirty="0">
                <a:solidFill>
                  <a:srgbClr val="E11482"/>
                </a:solidFill>
              </a:rPr>
              <a:t>+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B1343A0-BEDC-C788-8A48-1BD645D6BA80}"/>
              </a:ext>
            </a:extLst>
          </p:cNvPr>
          <p:cNvSpPr txBox="1"/>
          <p:nvPr/>
        </p:nvSpPr>
        <p:spPr>
          <a:xfrm>
            <a:off x="344248" y="6406411"/>
            <a:ext cx="3091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hlinkClick r:id="rId9"/>
              </a:rPr>
              <a:t>https://www.muskelgesellschaft.ch/wp-content/uploads/2023/06/info2.23_Web.pdf</a:t>
            </a:r>
            <a:r>
              <a:rPr lang="de-DE" sz="1200" dirty="0"/>
              <a:t> </a:t>
            </a:r>
          </a:p>
        </p:txBody>
      </p:sp>
      <p:pic>
        <p:nvPicPr>
          <p:cNvPr id="26" name="Grafik 25" descr="Ein Bild, das Kleidung, Text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8DDA00EC-7E68-24D6-4BC2-D4B6751E4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" y="2102219"/>
            <a:ext cx="3087032" cy="3958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32B086-6860-0BC3-2B5E-CB2B987440EA}"/>
              </a:ext>
            </a:extLst>
          </p:cNvPr>
          <p:cNvSpPr txBox="1"/>
          <p:nvPr/>
        </p:nvSpPr>
        <p:spPr>
          <a:xfrm>
            <a:off x="170389" y="6193951"/>
            <a:ext cx="49119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“Thanks to my super aid, I am safer and more comfortable travelling by public transport”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750715-4A17-1B22-2A91-B8A99E1A2923}"/>
              </a:ext>
            </a:extLst>
          </p:cNvPr>
          <p:cNvSpPr txBox="1"/>
          <p:nvPr/>
        </p:nvSpPr>
        <p:spPr>
          <a:xfrm>
            <a:off x="6164935" y="6133301"/>
            <a:ext cx="47792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 err="1"/>
              <a:t>Gruebner</a:t>
            </a:r>
            <a:r>
              <a:rPr lang="de-CH" sz="1400" dirty="0"/>
              <a:t>, et al 2024 </a:t>
            </a:r>
            <a:r>
              <a:rPr lang="de-CH" sz="1400" i="1" dirty="0"/>
              <a:t>International Journal </a:t>
            </a:r>
            <a:r>
              <a:rPr lang="de-CH" sz="1400" i="1" dirty="0" err="1"/>
              <a:t>of</a:t>
            </a:r>
            <a:r>
              <a:rPr lang="de-CH" sz="1400" i="1" dirty="0"/>
              <a:t> Public Health</a:t>
            </a:r>
            <a:r>
              <a:rPr lang="de-CH" sz="1400" dirty="0"/>
              <a:t>  </a:t>
            </a:r>
          </a:p>
          <a:p>
            <a:r>
              <a:rPr lang="de-CH" sz="1400" dirty="0" err="1"/>
              <a:t>Gruebner</a:t>
            </a:r>
            <a:r>
              <a:rPr lang="de-CH" sz="1400" dirty="0"/>
              <a:t>, et al 2023 </a:t>
            </a:r>
            <a:r>
              <a:rPr lang="de-CH" sz="1400" i="1" dirty="0"/>
              <a:t>DIGITAL HEALTH</a:t>
            </a:r>
            <a:endParaRPr lang="de-CH" sz="1400" dirty="0"/>
          </a:p>
          <a:p>
            <a:r>
              <a:rPr lang="de-CH" sz="1400" dirty="0" err="1"/>
              <a:t>Gruebner</a:t>
            </a:r>
            <a:r>
              <a:rPr lang="de-CH" sz="1400" dirty="0"/>
              <a:t>, et al 2022 </a:t>
            </a:r>
            <a:r>
              <a:rPr lang="de-CH" sz="1400" i="1" dirty="0"/>
              <a:t>Journal </a:t>
            </a:r>
            <a:r>
              <a:rPr lang="de-CH" sz="1400" i="1" dirty="0" err="1"/>
              <a:t>of</a:t>
            </a:r>
            <a:r>
              <a:rPr lang="de-CH" sz="1400" i="1" dirty="0"/>
              <a:t> Medical Internet Research</a:t>
            </a:r>
            <a:endParaRPr lang="de-CH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8FAEBDD4-DDC9-5091-DC81-CB08E5581D75}"/>
                  </a:ext>
                </a:extLst>
              </p14:cNvPr>
              <p14:cNvContentPartPr/>
              <p14:nvPr/>
            </p14:nvContentPartPr>
            <p14:xfrm>
              <a:off x="1129329" y="3126268"/>
              <a:ext cx="591840" cy="21495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8FAEBDD4-DDC9-5091-DC81-CB08E5581D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5689" y="3018628"/>
                <a:ext cx="699480" cy="23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BBE1D2E-8977-4D44-0BA7-420FC413A88C}"/>
                  </a:ext>
                </a:extLst>
              </p14:cNvPr>
              <p14:cNvContentPartPr/>
              <p14:nvPr/>
            </p14:nvContentPartPr>
            <p14:xfrm>
              <a:off x="151929" y="3339028"/>
              <a:ext cx="919800" cy="10317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BBE1D2E-8977-4D44-0BA7-420FC413A88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7929" y="3231028"/>
                <a:ext cx="1027440" cy="124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61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6F35E0F-2E96-09DD-3DBF-58B9CE09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1C57AA9-DDF3-0545-8AE1-0AB7C68D67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664747"/>
            <a:ext cx="10223500" cy="47529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2050, nearly 70 percent of the global population will live in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Inclusive and accessible urban spaces become increasingly important, particularly for disability affected persons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Convention on the rights of people with disabilities, implementation varies greatly across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transformation and smart city approaches provide emerging opportunities for urban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E5007D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E5007D"/>
                </a:solidFill>
              </a:rPr>
              <a:t>However, the extent to which smart city applications consider or even fulfill the needs of individuals with disabilities remains underexplored</a:t>
            </a:r>
          </a:p>
          <a:p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E8EEEF-03B4-0A2E-E6DE-15261E28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86" y="5676138"/>
            <a:ext cx="989696" cy="1080660"/>
          </a:xfrm>
          <a:prstGeom prst="rect">
            <a:avLst/>
          </a:prstGeom>
        </p:spPr>
      </p:pic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F040152-7B04-D2CE-E360-68038E79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04" y="5848137"/>
            <a:ext cx="845319" cy="7219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BAB137-5631-4119-E4F5-E118A464EA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7051" y="5902961"/>
            <a:ext cx="637250" cy="62701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D0A9CF4-DAB3-88E2-B21C-D76518A59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241" y="5886832"/>
            <a:ext cx="845320" cy="8453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8010DB-918B-39E9-EC82-E9B79F5D3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1060" y="5886833"/>
            <a:ext cx="845318" cy="8453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4FED60-9068-21B0-25A2-94BB42AF6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9821" y="5885556"/>
            <a:ext cx="847871" cy="847871"/>
          </a:xfrm>
          <a:prstGeom prst="rect">
            <a:avLst/>
          </a:prstGeom>
        </p:spPr>
      </p:pic>
      <p:pic>
        <p:nvPicPr>
          <p:cNvPr id="10" name="Grafik 9" descr="Ein Bild, das Clipart, Symbol, Grafiken, Logo enthält.&#10;&#10;Automatisch generierte Beschreibung">
            <a:extLst>
              <a:ext uri="{FF2B5EF4-FFF2-40B4-BE49-F238E27FC236}">
                <a16:creationId xmlns:a16="http://schemas.microsoft.com/office/drawing/2014/main" id="{27F437D4-45F6-3AD7-F328-32048E89B40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61" y="5886594"/>
            <a:ext cx="845318" cy="8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8BDA-2F5B-A5B7-B664-58BF1A45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09863"/>
            <a:ext cx="10224000" cy="360000"/>
          </a:xfrm>
        </p:spPr>
        <p:txBody>
          <a:bodyPr anchor="ctr">
            <a:normAutofit/>
          </a:bodyPr>
          <a:lstStyle/>
          <a:p>
            <a:r>
              <a:rPr lang="en-US" dirty="0"/>
              <a:t>Research AIMS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710E6E-38A5-DC76-B900-392CC310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484314"/>
            <a:ext cx="8046671" cy="4752974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an overview about the existing literature on the interplay of smart cities and disability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Identify gaps and opportunities for future research and policy development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357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E8BDA-2F5B-A5B7-B664-58BF1A45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710E6E-38A5-DC76-B900-392CC3100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275" y="1369863"/>
            <a:ext cx="10223500" cy="4752974"/>
          </a:xfrm>
        </p:spPr>
        <p:txBody>
          <a:bodyPr/>
          <a:lstStyle/>
          <a:p>
            <a:endParaRPr lang="en-US" dirty="0"/>
          </a:p>
          <a:p>
            <a:r>
              <a:rPr lang="en-US" b="1" dirty="0"/>
              <a:t>Smart City</a:t>
            </a:r>
          </a:p>
          <a:p>
            <a:r>
              <a:rPr lang="en-US" dirty="0"/>
              <a:t>“</a:t>
            </a:r>
            <a:r>
              <a:rPr lang="en-US" i="1" dirty="0"/>
              <a:t>urban area that uses electronic data collection sensors located in infrastructures, buildings, vehicles, institutions, and devices (IoT, Internet of Things) to supply real-time information of the main cities’ operating systems</a:t>
            </a:r>
            <a:r>
              <a:rPr lang="en-US" dirty="0"/>
              <a:t>” </a:t>
            </a:r>
            <a:r>
              <a:rPr lang="de-CH" sz="1200" dirty="0"/>
              <a:t>Moura, F., &amp; de Abreu </a:t>
            </a:r>
            <a:r>
              <a:rPr lang="de-CH" sz="1200" dirty="0" err="1"/>
              <a:t>e</a:t>
            </a:r>
            <a:r>
              <a:rPr lang="de-CH" sz="1200" dirty="0"/>
              <a:t> Silva, J. (2021)</a:t>
            </a:r>
          </a:p>
          <a:p>
            <a:endParaRPr lang="en-US" dirty="0"/>
          </a:p>
          <a:p>
            <a:r>
              <a:rPr lang="en-US" b="1" dirty="0"/>
              <a:t>Smart Citizen</a:t>
            </a:r>
          </a:p>
          <a:p>
            <a:r>
              <a:rPr lang="en-US" i="1" dirty="0"/>
              <a:t>“not only the beneficiary of the services provided by smart city but also a new type of member of the digital society that expects more interactive and responsive relationships with the local authorities and is ready and willingly to assume a bigger active engagement in defining, tailoring and updating online public services” </a:t>
            </a:r>
            <a:r>
              <a:rPr lang="de-CH" sz="1200" dirty="0" err="1"/>
              <a:t>Ianculescu</a:t>
            </a:r>
            <a:r>
              <a:rPr lang="de-CH" sz="1200" dirty="0"/>
              <a:t>, M., </a:t>
            </a:r>
            <a:r>
              <a:rPr lang="de-CH" sz="1200" dirty="0" err="1"/>
              <a:t>Bica</a:t>
            </a:r>
            <a:r>
              <a:rPr lang="de-CH" sz="1200" dirty="0"/>
              <a:t>, O., Balog, A., &amp; </a:t>
            </a:r>
            <a:r>
              <a:rPr lang="de-CH" sz="1200" dirty="0" err="1"/>
              <a:t>Cristescu</a:t>
            </a:r>
            <a:r>
              <a:rPr lang="de-CH" sz="1200" dirty="0"/>
              <a:t>, I. (2019)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D42BE-ADA2-B644-20C7-582A8960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1E5B0E-F04D-BD3B-D21D-34199FF10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684730"/>
            <a:ext cx="10223500" cy="4752974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Scoping Review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Organized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covidence.org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N=8 reviewers, two reviewers screened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item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Databases</a:t>
            </a:r>
          </a:p>
          <a:p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PubMed, Scopus, Web of Science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4091309-7F2E-6ADA-F248-274A6ECEC463}"/>
              </a:ext>
            </a:extLst>
          </p:cNvPr>
          <p:cNvSpPr txBox="1">
            <a:spLocks/>
          </p:cNvSpPr>
          <p:nvPr/>
        </p:nvSpPr>
        <p:spPr>
          <a:xfrm>
            <a:off x="5010411" y="1077019"/>
            <a:ext cx="5571864" cy="5475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spAutoFit/>
          </a:bodyPr>
          <a:lstStyle>
            <a:lvl1pPr marL="0" indent="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9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a typeface="Verdana" panose="020B0604030504040204" pitchFamily="34" charset="0"/>
                <a:cs typeface="Verdana" panose="020B0604030504040204" pitchFamily="34" charset="0"/>
              </a:rPr>
              <a:t>Search Strategy:</a:t>
            </a:r>
          </a:p>
          <a:p>
            <a:endParaRPr lang="en-US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Urban</a:t>
            </a: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smart OR "internet of things" </a:t>
            </a: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OR "social media" OR "digital platform" </a:t>
            </a: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disability OR handicap </a:t>
            </a: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OR functioning OR wheelchair OR accessible </a:t>
            </a: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"2014/01/01"[Date - Publication] : </a:t>
            </a:r>
            <a:b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"2024/12/31"[Date - Publication]</a:t>
            </a:r>
          </a:p>
          <a:p>
            <a:endParaRPr lang="en-US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English[Language]</a:t>
            </a:r>
          </a:p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AND Humans[</a:t>
            </a:r>
            <a:r>
              <a:rPr lang="en-US" dirty="0" err="1">
                <a:ea typeface="Verdana" panose="020B0604030504040204" pitchFamily="34" charset="0"/>
                <a:cs typeface="Verdana" panose="020B0604030504040204" pitchFamily="34" charset="0"/>
              </a:rPr>
              <a:t>MeSH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6046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90697-CA1B-99C3-F3E7-48C33F2D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criteria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6B98DC-EB0E-6509-181F-0ED333528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5" y="1711869"/>
            <a:ext cx="5039089" cy="4752974"/>
          </a:xfrm>
        </p:spPr>
        <p:txBody>
          <a:bodyPr/>
          <a:lstStyle/>
          <a:p>
            <a:r>
              <a:rPr lang="en-US" b="1" dirty="0">
                <a:solidFill>
                  <a:srgbClr val="E5007D"/>
                </a:solidFill>
              </a:rPr>
              <a:t>Include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Urban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Motor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platforms, Tech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Peer reviewed original or review articles</a:t>
            </a:r>
          </a:p>
          <a:p>
            <a:r>
              <a:rPr lang="en-US" dirty="0"/>
              <a:t>in English language, published 2014-2024</a:t>
            </a:r>
          </a:p>
          <a:p>
            <a:endParaRPr lang="en-US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D506834-2588-CFA8-F731-E45C2C3F5FEF}"/>
              </a:ext>
            </a:extLst>
          </p:cNvPr>
          <p:cNvSpPr txBox="1">
            <a:spLocks/>
          </p:cNvSpPr>
          <p:nvPr/>
        </p:nvSpPr>
        <p:spPr>
          <a:xfrm>
            <a:off x="5397864" y="1711869"/>
            <a:ext cx="4825886" cy="4752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9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8640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E5007D"/>
                </a:solidFill>
              </a:rPr>
              <a:t>Exclude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Non-urban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Visual, hearing, cognitive, etc.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Algorithms,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accessibility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08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65CF2-7E5E-6EB9-C124-19B55A9B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Prisma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92C25-B8A9-80F5-2729-0785EF1B8730}"/>
              </a:ext>
            </a:extLst>
          </p:cNvPr>
          <p:cNvSpPr/>
          <p:nvPr/>
        </p:nvSpPr>
        <p:spPr>
          <a:xfrm>
            <a:off x="2755726" y="1122596"/>
            <a:ext cx="2716386" cy="1145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r>
              <a:rPr lang="en-US" b="1" dirty="0">
                <a:solidFill>
                  <a:schemeClr val="tx1"/>
                </a:solidFill>
              </a:rPr>
              <a:t>N=2’977 studies </a:t>
            </a:r>
            <a:r>
              <a:rPr lang="en-US" dirty="0">
                <a:solidFill>
                  <a:schemeClr val="tx1"/>
                </a:solidFill>
              </a:rPr>
              <a:t>imported for screening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D68334-366F-813D-B2E3-43287973BD7D}"/>
              </a:ext>
            </a:extLst>
          </p:cNvPr>
          <p:cNvSpPr/>
          <p:nvPr/>
        </p:nvSpPr>
        <p:spPr>
          <a:xfrm>
            <a:off x="2755726" y="2730724"/>
            <a:ext cx="2716386" cy="1145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r>
              <a:rPr lang="en-US" b="1" dirty="0">
                <a:solidFill>
                  <a:schemeClr val="tx1"/>
                </a:solidFill>
              </a:rPr>
              <a:t>N=2’946 studies </a:t>
            </a:r>
            <a:r>
              <a:rPr lang="en-US" dirty="0">
                <a:solidFill>
                  <a:schemeClr val="tx1"/>
                </a:solidFill>
              </a:rPr>
              <a:t>screened based on title and abstract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03117E8-294F-DC8F-D9BF-A2F823141F25}"/>
              </a:ext>
            </a:extLst>
          </p:cNvPr>
          <p:cNvSpPr/>
          <p:nvPr/>
        </p:nvSpPr>
        <p:spPr>
          <a:xfrm>
            <a:off x="2755726" y="5973745"/>
            <a:ext cx="2716386" cy="6134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>
              <a:lnSpc>
                <a:spcPct val="117000"/>
              </a:lnSpc>
            </a:pPr>
            <a:r>
              <a:rPr lang="en-US" b="1" dirty="0">
                <a:solidFill>
                  <a:schemeClr val="tx1"/>
                </a:solidFill>
              </a:rPr>
              <a:t>N=48 Studies included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22A8182-687E-1356-6CDB-621CE477A395}"/>
              </a:ext>
            </a:extLst>
          </p:cNvPr>
          <p:cNvSpPr/>
          <p:nvPr/>
        </p:nvSpPr>
        <p:spPr>
          <a:xfrm>
            <a:off x="2755726" y="4368624"/>
            <a:ext cx="2716386" cy="1145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r>
              <a:rPr lang="en-US" b="1" dirty="0">
                <a:solidFill>
                  <a:schemeClr val="tx1"/>
                </a:solidFill>
              </a:rPr>
              <a:t>N=154 full text studies </a:t>
            </a:r>
            <a:r>
              <a:rPr lang="en-US" dirty="0">
                <a:solidFill>
                  <a:schemeClr val="tx1"/>
                </a:solidFill>
              </a:rPr>
              <a:t>assessed for eligibility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9268D-E521-6FED-3C3D-A23A175AA1BB}"/>
              </a:ext>
            </a:extLst>
          </p:cNvPr>
          <p:cNvSpPr/>
          <p:nvPr/>
        </p:nvSpPr>
        <p:spPr>
          <a:xfrm>
            <a:off x="6741091" y="1122597"/>
            <a:ext cx="2065032" cy="914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r>
              <a:rPr lang="en-US" dirty="0">
                <a:solidFill>
                  <a:schemeClr val="tx1"/>
                </a:solidFill>
              </a:rPr>
              <a:t>N=31 duplicates identified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3A9DCED-AB19-E5F9-223C-62772B95BBD1}"/>
              </a:ext>
            </a:extLst>
          </p:cNvPr>
          <p:cNvSpPr/>
          <p:nvPr/>
        </p:nvSpPr>
        <p:spPr>
          <a:xfrm>
            <a:off x="6741091" y="2730725"/>
            <a:ext cx="2065032" cy="914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>
              <a:lnSpc>
                <a:spcPct val="117000"/>
              </a:lnSpc>
            </a:pPr>
            <a:r>
              <a:rPr lang="en-US" dirty="0">
                <a:solidFill>
                  <a:schemeClr val="tx1"/>
                </a:solidFill>
              </a:rPr>
              <a:t>N=2’684 studies irrelevant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417766C-C33A-5701-FB88-FC2DB45EA5A0}"/>
              </a:ext>
            </a:extLst>
          </p:cNvPr>
          <p:cNvSpPr/>
          <p:nvPr/>
        </p:nvSpPr>
        <p:spPr>
          <a:xfrm>
            <a:off x="6741091" y="4368625"/>
            <a:ext cx="2065032" cy="914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>
              <a:lnSpc>
                <a:spcPct val="117000"/>
              </a:lnSpc>
            </a:pPr>
            <a:r>
              <a:rPr lang="en-US" dirty="0">
                <a:solidFill>
                  <a:schemeClr val="tx1"/>
                </a:solidFill>
              </a:rPr>
              <a:t>N=106 </a:t>
            </a:r>
            <a:r>
              <a:rPr lang="en-US">
                <a:solidFill>
                  <a:schemeClr val="tx1"/>
                </a:solidFill>
              </a:rPr>
              <a:t>studies excluded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646ACCAF-361F-5935-247B-ECA84B93B076}"/>
              </a:ext>
            </a:extLst>
          </p:cNvPr>
          <p:cNvSpPr/>
          <p:nvPr/>
        </p:nvSpPr>
        <p:spPr>
          <a:xfrm>
            <a:off x="4226652" y="2311428"/>
            <a:ext cx="425885" cy="368000"/>
          </a:xfrm>
          <a:prstGeom prst="downArrow">
            <a:avLst/>
          </a:prstGeom>
          <a:solidFill>
            <a:srgbClr val="F9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DFF817A1-6D0A-5D10-FC4B-ECE2CDA93565}"/>
              </a:ext>
            </a:extLst>
          </p:cNvPr>
          <p:cNvSpPr/>
          <p:nvPr/>
        </p:nvSpPr>
        <p:spPr>
          <a:xfrm>
            <a:off x="4226652" y="3923083"/>
            <a:ext cx="425885" cy="368000"/>
          </a:xfrm>
          <a:prstGeom prst="downArrow">
            <a:avLst/>
          </a:prstGeom>
          <a:solidFill>
            <a:srgbClr val="F9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583E4034-C2C0-EB38-0CD5-C1FA6384EE44}"/>
              </a:ext>
            </a:extLst>
          </p:cNvPr>
          <p:cNvSpPr/>
          <p:nvPr/>
        </p:nvSpPr>
        <p:spPr>
          <a:xfrm>
            <a:off x="4226651" y="5573509"/>
            <a:ext cx="425885" cy="368000"/>
          </a:xfrm>
          <a:prstGeom prst="downArrow">
            <a:avLst/>
          </a:prstGeom>
          <a:solidFill>
            <a:srgbClr val="F9D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87C44186-8214-0927-1E85-0BFC379B5E35}"/>
              </a:ext>
            </a:extLst>
          </p:cNvPr>
          <p:cNvSpPr/>
          <p:nvPr/>
        </p:nvSpPr>
        <p:spPr>
          <a:xfrm rot="16200000">
            <a:off x="5921473" y="1235237"/>
            <a:ext cx="309765" cy="689119"/>
          </a:xfrm>
          <a:prstGeom prst="downArrow">
            <a:avLst/>
          </a:prstGeom>
          <a:solidFill>
            <a:srgbClr val="F9D3E6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DB76C020-EF93-B785-FEE7-3C3E101ADD30}"/>
              </a:ext>
            </a:extLst>
          </p:cNvPr>
          <p:cNvSpPr/>
          <p:nvPr/>
        </p:nvSpPr>
        <p:spPr>
          <a:xfrm rot="16200000">
            <a:off x="5921474" y="2843365"/>
            <a:ext cx="309765" cy="689119"/>
          </a:xfrm>
          <a:prstGeom prst="downArrow">
            <a:avLst/>
          </a:prstGeom>
          <a:solidFill>
            <a:srgbClr val="F9D3E6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6C52B7D8-F69D-7031-80FB-AE37543DB4B0}"/>
              </a:ext>
            </a:extLst>
          </p:cNvPr>
          <p:cNvSpPr/>
          <p:nvPr/>
        </p:nvSpPr>
        <p:spPr>
          <a:xfrm rot="16200000">
            <a:off x="5951719" y="4481265"/>
            <a:ext cx="309765" cy="689119"/>
          </a:xfrm>
          <a:prstGeom prst="downArrow">
            <a:avLst/>
          </a:prstGeom>
          <a:solidFill>
            <a:srgbClr val="F9D3E6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>
              <a:lnSpc>
                <a:spcPct val="117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7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6B051-4965-27E9-23E6-B91894FB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D3D9D1-58C6-14B2-35B9-F27B1CE0C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N=48 Studies extracted</a:t>
            </a:r>
          </a:p>
          <a:p>
            <a:endParaRPr lang="en-US" dirty="0"/>
          </a:p>
          <a:p>
            <a:r>
              <a:rPr lang="en-US" dirty="0"/>
              <a:t>Majority from North America, Europe</a:t>
            </a:r>
          </a:p>
          <a:p>
            <a:r>
              <a:rPr lang="en-US" dirty="0"/>
              <a:t>Also: Bangladesh, Uganda, Palestine</a:t>
            </a:r>
          </a:p>
          <a:p>
            <a:endParaRPr lang="en-US" dirty="0"/>
          </a:p>
          <a:p>
            <a:r>
              <a:rPr lang="en-US" dirty="0"/>
              <a:t>Years: 2015-2024</a:t>
            </a:r>
          </a:p>
          <a:p>
            <a:endParaRPr lang="en-US" dirty="0"/>
          </a:p>
          <a:p>
            <a:r>
              <a:rPr lang="en-US" dirty="0"/>
              <a:t>Smart city applications, N=9</a:t>
            </a:r>
          </a:p>
          <a:p>
            <a:endParaRPr lang="en-US" dirty="0"/>
          </a:p>
          <a:p>
            <a:r>
              <a:rPr lang="en-US" dirty="0"/>
              <a:t>Smart citizen applications, N=23</a:t>
            </a:r>
          </a:p>
          <a:p>
            <a:endParaRPr lang="en-US" dirty="0"/>
          </a:p>
          <a:p>
            <a:r>
              <a:rPr lang="en-US" dirty="0"/>
              <a:t>Other, N=16</a:t>
            </a:r>
          </a:p>
        </p:txBody>
      </p:sp>
      <p:pic>
        <p:nvPicPr>
          <p:cNvPr id="8" name="Bildplatzhalter 7" descr="Ein Bild, das Landfahrzeug, Fahrzeug, Baum, Gebäude enthält.&#10;&#10;Automatisch generierte Beschreibung">
            <a:extLst>
              <a:ext uri="{FF2B5EF4-FFF2-40B4-BE49-F238E27FC236}">
                <a16:creationId xmlns:a16="http://schemas.microsoft.com/office/drawing/2014/main" id="{EF0DC681-A9F2-FA11-5D42-87B6929E9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8069"/>
          <a:stretch/>
        </p:blipFill>
        <p:spPr>
          <a:xfrm>
            <a:off x="5541354" y="1052514"/>
            <a:ext cx="5040920" cy="5184774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803E6B-2A26-FF0E-D9A0-D0843D4A8535}"/>
              </a:ext>
            </a:extLst>
          </p:cNvPr>
          <p:cNvSpPr txBox="1"/>
          <p:nvPr/>
        </p:nvSpPr>
        <p:spPr>
          <a:xfrm>
            <a:off x="5472112" y="6211669"/>
            <a:ext cx="5110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+mj-lt"/>
              </a:rPr>
              <a:t>OG: Hey Chat GPT, please create a happy drawing sketch to visualize the topic of smart cities, disability, 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06013231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Luzern">
  <a:themeElements>
    <a:clrScheme name="Universität Luzern - Farbstil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5007D"/>
      </a:accent1>
      <a:accent2>
        <a:srgbClr val="941680"/>
      </a:accent2>
      <a:accent3>
        <a:srgbClr val="009EE3"/>
      </a:accent3>
      <a:accent4>
        <a:srgbClr val="2E2382"/>
      </a:accent4>
      <a:accent5>
        <a:srgbClr val="FFED00"/>
      </a:accent5>
      <a:accent6>
        <a:srgbClr val="94C11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9D3E6"/>
        </a:solidFill>
        <a:ln>
          <a:noFill/>
        </a:ln>
      </a:spPr>
      <a:bodyPr lIns="72000" tIns="72000" rIns="72000" bIns="72000" rtlCol="0" anchor="t" anchorCtr="0"/>
      <a:lstStyle>
        <a:defPPr algn="l">
          <a:lnSpc>
            <a:spcPct val="117000"/>
          </a:lnSpc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7000"/>
          </a:lnSpc>
          <a:defRPr sz="1400" dirty="0">
            <a:solidFill>
              <a:srgbClr val="000000"/>
            </a:solidFill>
          </a:defRPr>
        </a:defPPr>
      </a:lstStyle>
    </a:txDef>
  </a:objectDefaults>
  <a:extraClrSchemeLst>
    <a:extraClrScheme>
      <a:clrScheme name="Universität Luzern - Farbstil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5007D"/>
        </a:accent1>
        <a:accent2>
          <a:srgbClr val="941680"/>
        </a:accent2>
        <a:accent3>
          <a:srgbClr val="009EE3"/>
        </a:accent3>
        <a:accent4>
          <a:srgbClr val="2E2382"/>
        </a:accent4>
        <a:accent5>
          <a:srgbClr val="FFED00"/>
        </a:accent5>
        <a:accent6>
          <a:srgbClr val="94C11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ät Luzern - Farbstil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39100"/>
        </a:accent1>
        <a:accent2>
          <a:srgbClr val="E3000B"/>
        </a:accent2>
        <a:accent3>
          <a:srgbClr val="009992"/>
        </a:accent3>
        <a:accent4>
          <a:srgbClr val="0068B4"/>
        </a:accent4>
        <a:accent5>
          <a:srgbClr val="E5004F"/>
        </a:accent5>
        <a:accent6>
          <a:srgbClr val="00963E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ät Luzern - Grau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00000"/>
        </a:accent1>
        <a:accent2>
          <a:srgbClr val="333333"/>
        </a:accent2>
        <a:accent3>
          <a:srgbClr val="666666"/>
        </a:accent3>
        <a:accent4>
          <a:srgbClr val="999999"/>
        </a:accent4>
        <a:accent5>
          <a:srgbClr val="CCCCCC"/>
        </a:accent5>
        <a:accent6>
          <a:srgbClr val="E6E6E6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äre Farbe 100%">
      <a:srgbClr val="E5007D"/>
    </a:custClr>
    <a:custClr name="Sekundäre Farbe 100%">
      <a:srgbClr val="000000"/>
    </a:custClr>
    <a:custClr>
      <a:srgbClr val="FFFFFF"/>
    </a:custClr>
    <a:custClr>
      <a:srgbClr val="0068B4"/>
    </a:custClr>
    <a:custClr>
      <a:srgbClr val="009EE3"/>
    </a:custClr>
    <a:custClr>
      <a:srgbClr val="009992"/>
    </a:custClr>
    <a:custClr>
      <a:srgbClr val="00963E"/>
    </a:custClr>
    <a:custClr>
      <a:srgbClr val="94C119"/>
    </a:custClr>
    <a:custClr>
      <a:srgbClr val="FFFFFF"/>
    </a:custClr>
    <a:custClr name="Rosa Hintergrund">
      <a:srgbClr val="F9D3E6"/>
    </a:custClr>
    <a:custClr name="Primäre Farbe 75%">
      <a:srgbClr val="EB5F9E"/>
    </a:custClr>
    <a:custClr name="Sekundäre Farbe 75%">
      <a:srgbClr val="646464"/>
    </a:custClr>
    <a:custClr>
      <a:srgbClr val="FFFFFF"/>
    </a:custClr>
    <a:custClr>
      <a:srgbClr val="FFED00"/>
    </a:custClr>
    <a:custClr>
      <a:srgbClr val="F39100"/>
    </a:custClr>
    <a:custClr>
      <a:srgbClr val="E3000B"/>
    </a:custClr>
    <a:custClr>
      <a:srgbClr val="E5004F"/>
    </a:custClr>
    <a:custClr>
      <a:srgbClr val="E5007D"/>
    </a:custClr>
    <a:custClr>
      <a:srgbClr val="FFFFFF"/>
    </a:custClr>
    <a:custClr>
      <a:srgbClr val="FFFFFF"/>
    </a:custClr>
    <a:custClr name="Primäre Farbe 50%">
      <a:srgbClr val="F29EC4"/>
    </a:custClr>
    <a:custClr name="Sekundäre Farbe 50%">
      <a:srgbClr val="9C9C9C"/>
    </a:custClr>
    <a:custClr>
      <a:srgbClr val="FFFFFF"/>
    </a:custClr>
    <a:custClr>
      <a:srgbClr val="941680"/>
    </a:custClr>
    <a:custClr>
      <a:srgbClr val="2E2382"/>
    </a:custClr>
    <a:custClr>
      <a:srgbClr val="FFFFFF"/>
    </a:custClr>
    <a:custClr>
      <a:srgbClr val="9184BE"/>
    </a:custClr>
    <a:custClr>
      <a:srgbClr val="C592C1"/>
    </a:custClr>
    <a:custClr>
      <a:srgbClr val="FFFFFF"/>
    </a:custClr>
    <a:custClr>
      <a:srgbClr val="FFFFFF"/>
    </a:custClr>
    <a:custClr name="Primäre Farbe 25%">
      <a:srgbClr val="F9D2E6"/>
    </a:custClr>
    <a:custClr name="Sekundäre Farbe 25%">
      <a:srgbClr val="D0D0D0"/>
    </a:custClr>
    <a:custClr>
      <a:srgbClr val="FFFFFF"/>
    </a:custClr>
    <a:custClr>
      <a:srgbClr val="F29EC4"/>
    </a:custClr>
    <a:custClr>
      <a:srgbClr val="F39BA2"/>
    </a:custClr>
    <a:custClr>
      <a:srgbClr val="F3987A"/>
    </a:custClr>
    <a:custClr>
      <a:srgbClr val="FCCB8D"/>
    </a:custClr>
    <a:custClr>
      <a:srgbClr val="FFF59A"/>
    </a:custClr>
    <a:custClr>
      <a:srgbClr val="FFFFFF"/>
    </a:custClr>
    <a:custClr>
      <a:srgbClr val="FFFFFF"/>
    </a:custClr>
    <a:custClr name="Primäre Farbe 5%">
      <a:srgbClr val="FEF6FA"/>
    </a:custClr>
    <a:custClr name="Sekundäre Farbe 5%">
      <a:srgbClr val="F6F6F6"/>
    </a:custClr>
    <a:custClr>
      <a:srgbClr val="FFFFFF"/>
    </a:custClr>
    <a:custClr>
      <a:srgbClr val="CFE09A"/>
    </a:custClr>
    <a:custClr>
      <a:srgbClr val="8DC899"/>
    </a:custClr>
    <a:custClr>
      <a:srgbClr val="91CCC9"/>
    </a:custClr>
    <a:custClr>
      <a:srgbClr val="81D0F5"/>
    </a:custClr>
    <a:custClr>
      <a:srgbClr val="8AADDC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UniversitaetLuzern_Praesentation_16-10 Schrift grösser" id="{14C337A0-A982-2942-8986-A4C09490EE7D}" vid="{F2CDF610-6860-D14A-8D06-ED45A3ECFB3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document xmlns="http://www.docugate.com/2015/docugatedatastorexml">
  <snapins xmlns=""/>
</document>
</file>

<file path=customXml/itemProps1.xml><?xml version="1.0" encoding="utf-8"?>
<ds:datastoreItem xmlns:ds="http://schemas.openxmlformats.org/officeDocument/2006/customXml" ds:itemID="{49807ED6-23D0-4CFC-84A9-12E5AF5FDD2F}">
  <ds:schemaRefs>
    <ds:schemaRef ds:uri="http://www.docugate.com/2015/docugatedatastorexml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DE_GV_UNI_Präsentation</Template>
  <TotalTime>0</TotalTime>
  <Words>1250</Words>
  <Application>Microsoft Macintosh PowerPoint</Application>
  <PresentationFormat>Benutzerdefiniert</PresentationFormat>
  <Paragraphs>162</Paragraphs>
  <Slides>18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Aptos</vt:lpstr>
      <vt:lpstr>Arial</vt:lpstr>
      <vt:lpstr>Courier New</vt:lpstr>
      <vt:lpstr>Helvetica</vt:lpstr>
      <vt:lpstr>Inter</vt:lpstr>
      <vt:lpstr>Times New Roman</vt:lpstr>
      <vt:lpstr>Verdana</vt:lpstr>
      <vt:lpstr>Wingdings</vt:lpstr>
      <vt:lpstr>Universität Luzern</vt:lpstr>
      <vt:lpstr>Smart Cities and Disability</vt:lpstr>
      <vt:lpstr>Digital Platform opportunities     </vt:lpstr>
      <vt:lpstr>Background</vt:lpstr>
      <vt:lpstr>Research AIMS</vt:lpstr>
      <vt:lpstr>Definitions</vt:lpstr>
      <vt:lpstr>Methodology</vt:lpstr>
      <vt:lpstr>Eligibility criteria</vt:lpstr>
      <vt:lpstr>Prisma</vt:lpstr>
      <vt:lpstr>Preliminary results</vt:lpstr>
      <vt:lpstr>Word Cloud of Titles and Abstracts</vt:lpstr>
      <vt:lpstr>Results and Discussion</vt:lpstr>
      <vt:lpstr>Smart Citizens</vt:lpstr>
      <vt:lpstr>Technical Aids for Smart Citizens </vt:lpstr>
      <vt:lpstr>Technical Aids for Smart Citizens</vt:lpstr>
      <vt:lpstr>Smart City</vt:lpstr>
      <vt:lpstr>Strength and Limitations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 präsentation blindtext  über mehrere  zeilen</dc:title>
  <dc:creator>Universität Luzern</dc:creator>
  <cp:lastModifiedBy>Grübner Oliver</cp:lastModifiedBy>
  <cp:revision>143</cp:revision>
  <dcterms:created xsi:type="dcterms:W3CDTF">2021-02-18T16:56:46Z</dcterms:created>
  <dcterms:modified xsi:type="dcterms:W3CDTF">2024-07-18T17:35:11Z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einzelfelder_datum">
    <vt:lpwstr>12 January 2024</vt:lpwstr>
  </property>
  <property fmtid="{D5CDD505-2E9C-101B-9397-08002B2CF9AE}" pid="4" name="einzelfelder_datumunformatted">
    <vt:lpwstr>01/12/2024 00:00:00</vt:lpwstr>
  </property>
  <property fmtid="{D5CDD505-2E9C-101B-9397-08002B2CF9AE}" pid="5" name="einzelfelder_präsentationstitel">
    <vt:lpwstr/>
  </property>
  <property fmtid="{D5CDD505-2E9C-101B-9397-08002B2CF9AE}" pid="6" name="einzelfelder_präsentationstitelunformatted">
    <vt:lpwstr/>
  </property>
  <property fmtid="{D5CDD505-2E9C-101B-9397-08002B2CF9AE}" pid="7" name="mitarbeitende_ersteller_mitarbeitende_anrede">
    <vt:lpwstr>Herr</vt:lpwstr>
  </property>
  <property fmtid="{D5CDD505-2E9C-101B-9397-08002B2CF9AE}" pid="8" name="mitarbeitende_ersteller_mitarbeitende_anredee">
    <vt:lpwstr>Mr</vt:lpwstr>
  </property>
  <property fmtid="{D5CDD505-2E9C-101B-9397-08002B2CF9AE}" pid="9" name="mitarbeitende_ersteller_mitarbeitende_anstellungbis">
    <vt:lpwstr>31.12.2026</vt:lpwstr>
  </property>
  <property fmtid="{D5CDD505-2E9C-101B-9397-08002B2CF9AE}" pid="10" name="mitarbeitende_ersteller_mitarbeitende_anstellungvon">
    <vt:lpwstr>01.01.2024</vt:lpwstr>
  </property>
  <property fmtid="{D5CDD505-2E9C-101B-9397-08002B2CF9AE}" pid="11" name="mitarbeitende_ersteller_mitarbeitende_email">
    <vt:lpwstr>oliver.gruebner@unilu.ch</vt:lpwstr>
  </property>
  <property fmtid="{D5CDD505-2E9C-101B-9397-08002B2CF9AE}" pid="12" name="mitarbeitende_ersteller_mitarbeitende_fakultaetsumbruch">
    <vt:lpwstr>Fakultät für Gesundheits-wissenschaften und Medizin</vt:lpwstr>
  </property>
  <property fmtid="{D5CDD505-2E9C-101B-9397-08002B2CF9AE}" pid="13" name="mitarbeitende_ersteller_mitarbeitende_fakultaet">
    <vt:lpwstr>Fakultät für Gesundheitswissenschaften und Medizin</vt:lpwstr>
  </property>
  <property fmtid="{D5CDD505-2E9C-101B-9397-08002B2CF9AE}" pid="14" name="mitarbeitende_ersteller_mitarbeitende_fakultaete">
    <vt:lpwstr>Faculty of Health Sciences and Medicine</vt:lpwstr>
  </property>
  <property fmtid="{D5CDD505-2E9C-101B-9397-08002B2CF9AE}" pid="15" name="mitarbeitende_ersteller_mitarbeitende_fakultaetkurzzeichen">
    <vt:lpwstr>GMF</vt:lpwstr>
  </property>
  <property fmtid="{D5CDD505-2E9C-101B-9397-08002B2CF9AE}" pid="16" name="mitarbeitende_ersteller_mitarbeitende_finanzquelle">
    <vt:lpwstr>Budget der Hochschule</vt:lpwstr>
  </property>
  <property fmtid="{D5CDD505-2E9C-101B-9397-08002B2CF9AE}" pid="17" name="mitarbeitende_ersteller_mitarbeitende_funktion">
    <vt:lpwstr>Lehr- und Forschungsbeauftragte</vt:lpwstr>
  </property>
  <property fmtid="{D5CDD505-2E9C-101B-9397-08002B2CF9AE}" pid="18" name="mitarbeitende_ersteller_mitarbeitende_funktione">
    <vt:lpwstr>Senior Teaching and Research Associate</vt:lpwstr>
  </property>
  <property fmtid="{D5CDD505-2E9C-101B-9397-08002B2CF9AE}" pid="19" name="mitarbeitende_ersteller_mitarbeitende_geburtstag">
    <vt:lpwstr>04.02.1977</vt:lpwstr>
  </property>
  <property fmtid="{D5CDD505-2E9C-101B-9397-08002B2CF9AE}" pid="20" name="mitarbeitende_ersteller_mitarbeitende_geschlecht">
    <vt:lpwstr>m</vt:lpwstr>
  </property>
  <property fmtid="{D5CDD505-2E9C-101B-9397-08002B2CF9AE}" pid="21" name="mitarbeitende_ersteller_mitarbeitende_id">
    <vt:lpwstr/>
  </property>
  <property fmtid="{D5CDD505-2E9C-101B-9397-08002B2CF9AE}" pid="22" name="mitarbeitende_ersteller_mitarbeitende_institut">
    <vt:lpwstr>Gesundheitswissenschaften</vt:lpwstr>
  </property>
  <property fmtid="{D5CDD505-2E9C-101B-9397-08002B2CF9AE}" pid="23" name="mitarbeitende_ersteller_mitarbeitende_institute">
    <vt:lpwstr>Health Sciences</vt:lpwstr>
  </property>
  <property fmtid="{D5CDD505-2E9C-101B-9397-08002B2CF9AE}" pid="24" name="mitarbeitende_ersteller_mitarbeitende_kostenstelle">
    <vt:lpwstr>6200</vt:lpwstr>
  </property>
  <property fmtid="{D5CDD505-2E9C-101B-9397-08002B2CF9AE}" pid="25" name="mitarbeitende_ersteller_mitarbeitende_kurzzeichen">
    <vt:lpwstr>GrOl</vt:lpwstr>
  </property>
  <property fmtid="{D5CDD505-2E9C-101B-9397-08002B2CF9AE}" pid="26" name="mitarbeitende_ersteller_mitarbeitende_land">
    <vt:lpwstr>Schweiz</vt:lpwstr>
  </property>
  <property fmtid="{D5CDD505-2E9C-101B-9397-08002B2CF9AE}" pid="27" name="mitarbeitende_ersteller_mitarbeitende_logoname">
    <vt:lpwstr/>
  </property>
  <property fmtid="{D5CDD505-2E9C-101B-9397-08002B2CF9AE}" pid="28" name="mitarbeitende_ersteller_mitarbeitende_ort">
    <vt:lpwstr>Luzern</vt:lpwstr>
  </property>
  <property fmtid="{D5CDD505-2E9C-101B-9397-08002B2CF9AE}" pid="29" name="mitarbeitende_ersteller_mitarbeitende_pensum">
    <vt:lpwstr>100</vt:lpwstr>
  </property>
  <property fmtid="{D5CDD505-2E9C-101B-9397-08002B2CF9AE}" pid="30" name="mitarbeitende_ersteller_mitarbeitende_plz">
    <vt:lpwstr>6005</vt:lpwstr>
  </property>
  <property fmtid="{D5CDD505-2E9C-101B-9397-08002B2CF9AE}" pid="31" name="mitarbeitende_ersteller_mitarbeitende_professurabteilungprojekt">
    <vt:lpwstr/>
  </property>
  <property fmtid="{D5CDD505-2E9C-101B-9397-08002B2CF9AE}" pid="32" name="mitarbeitende_ersteller_mitarbeitende_seminarinstitutfachbereich">
    <vt:lpwstr>Gesundheitswissenschaften</vt:lpwstr>
  </property>
  <property fmtid="{D5CDD505-2E9C-101B-9397-08002B2CF9AE}" pid="33" name="mitarbeitende_ersteller_mitarbeitende_strasse">
    <vt:lpwstr>Alpenquai 4</vt:lpwstr>
  </property>
  <property fmtid="{D5CDD505-2E9C-101B-9397-08002B2CF9AE}" pid="34" name="mitarbeitende_ersteller_mitarbeitende_svnummer">
    <vt:lpwstr>756.1774.9880.60</vt:lpwstr>
  </property>
  <property fmtid="{D5CDD505-2E9C-101B-9397-08002B2CF9AE}" pid="35" name="mitarbeitende_ersteller_mitarbeitende_teldirekt">
    <vt:lpwstr>+41 41 229 59 01</vt:lpwstr>
  </property>
  <property fmtid="{D5CDD505-2E9C-101B-9397-08002B2CF9AE}" pid="36" name="mitarbeitende_ersteller_mitarbeitende_titelhinten">
    <vt:lpwstr/>
  </property>
  <property fmtid="{D5CDD505-2E9C-101B-9397-08002B2CF9AE}" pid="37" name="mitarbeitende_ersteller_mitarbeitende_titelmitname">
    <vt:lpwstr>Dr. rer. nat. Oliver Grübner</vt:lpwstr>
  </property>
  <property fmtid="{D5CDD505-2E9C-101B-9397-08002B2CF9AE}" pid="38" name="mitarbeitende_ersteller_mitarbeitende_titelvor">
    <vt:lpwstr>Dr. rer. nat.</vt:lpwstr>
  </property>
  <property fmtid="{D5CDD505-2E9C-101B-9397-08002B2CF9AE}" pid="39" name="mitarbeitende_ersteller_mitarbeitende_url">
    <vt:lpwstr>www.unilu.ch</vt:lpwstr>
  </property>
  <property fmtid="{D5CDD505-2E9C-101B-9397-08002B2CF9AE}" pid="40" name="mitarbeitende_ersteller_mitarbeitende_vorname">
    <vt:lpwstr>Oliver</vt:lpwstr>
  </property>
  <property fmtid="{D5CDD505-2E9C-101B-9397-08002B2CF9AE}" pid="41" name="mitarbeitende_ersteller_mitarbeitende_name">
    <vt:lpwstr>Grübner</vt:lpwstr>
  </property>
  <property fmtid="{D5CDD505-2E9C-101B-9397-08002B2CF9AE}" pid="42" name="mitarbeitende_ersteller_mitarbeitende_personalnummer">
    <vt:lpwstr>428462</vt:lpwstr>
  </property>
  <property fmtid="{D5CDD505-2E9C-101B-9397-08002B2CF9AE}" pid="43" name="mitarbeitende_ersteller_mitarbeitende_nationalitaet">
    <vt:lpwstr>Schweiz</vt:lpwstr>
  </property>
  <property fmtid="{D5CDD505-2E9C-101B-9397-08002B2CF9AE}" pid="44" name="mitarbeitende_ersteller_mitarbeitende_nationalitaete">
    <vt:lpwstr>Switzerland</vt:lpwstr>
  </property>
  <property fmtid="{D5CDD505-2E9C-101B-9397-08002B2CF9AE}" pid="45" name="mitarbeitende_ersteller_sourceid">
    <vt:lpwstr>09ad3599-9b11-43b8-9d9b-4f86144ecbcd</vt:lpwstr>
  </property>
  <property fmtid="{D5CDD505-2E9C-101B-9397-08002B2CF9AE}" pid="46" name="templateid">
    <vt:lpwstr>c1a995e4-a046-4211-87fd-9b9e7f36f049</vt:lpwstr>
  </property>
  <property fmtid="{D5CDD505-2E9C-101B-9397-08002B2CF9AE}" pid="47" name="templateexternalid">
    <vt:lpwstr>5abd61b7-c2b8-4940-868a-27f65fb7181e</vt:lpwstr>
  </property>
  <property fmtid="{D5CDD505-2E9C-101B-9397-08002B2CF9AE}" pid="48" name="languagekey">
    <vt:lpwstr>EN</vt:lpwstr>
  </property>
  <property fmtid="{D5CDD505-2E9C-101B-9397-08002B2CF9AE}" pid="49" name="taskpaneguid">
    <vt:lpwstr>bb6e4913-432e-4b76-a1d7-b57e83f3345a</vt:lpwstr>
  </property>
  <property fmtid="{D5CDD505-2E9C-101B-9397-08002B2CF9AE}" pid="50" name="taskpaneenablemanually">
    <vt:lpwstr>Manually</vt:lpwstr>
  </property>
  <property fmtid="{D5CDD505-2E9C-101B-9397-08002B2CF9AE}" pid="51" name="templatename">
    <vt:lpwstr>PowerPoint Standard: Weitere Stichworte: Präsentation Vortrag Darbietung Referat Vorlesung Erklärung Rede_x000d_
</vt:lpwstr>
  </property>
  <property fmtid="{D5CDD505-2E9C-101B-9397-08002B2CF9AE}" pid="52" name="docugatedocumenthasdatastore">
    <vt:lpwstr>True</vt:lpwstr>
  </property>
  <property fmtid="{D5CDD505-2E9C-101B-9397-08002B2CF9AE}" pid="53" name="templatedisplayname">
    <vt:lpwstr>PowerPoint Standard</vt:lpwstr>
  </property>
  <property fmtid="{D5CDD505-2E9C-101B-9397-08002B2CF9AE}" pid="54" name="dgworkflowid">
    <vt:lpwstr>6178807f-6e03-4013-8e24-9c6c25ae8122</vt:lpwstr>
  </property>
  <property fmtid="{D5CDD505-2E9C-101B-9397-08002B2CF9AE}" pid="55" name="docugatedocumentversion">
    <vt:lpwstr>5.17.8.0</vt:lpwstr>
  </property>
  <property fmtid="{D5CDD505-2E9C-101B-9397-08002B2CF9AE}" pid="56" name="docugatedocumentcreationpath">
    <vt:lpwstr>C:\Users\kauerl\AppData\Local\Temp\Docugate\Documents\0wb3duzc.pptx</vt:lpwstr>
  </property>
</Properties>
</file>